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311" r:id="rId6"/>
    <p:sldId id="259" r:id="rId7"/>
    <p:sldId id="312" r:id="rId8"/>
    <p:sldId id="299" r:id="rId9"/>
    <p:sldId id="291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10" r:id="rId20"/>
    <p:sldId id="272" r:id="rId21"/>
    <p:sldId id="274" r:id="rId22"/>
    <p:sldId id="257" r:id="rId23"/>
    <p:sldId id="294" r:id="rId24"/>
    <p:sldId id="258" r:id="rId25"/>
    <p:sldId id="290" r:id="rId26"/>
    <p:sldId id="292" r:id="rId27"/>
    <p:sldId id="275" r:id="rId28"/>
    <p:sldId id="295" r:id="rId29"/>
    <p:sldId id="296" r:id="rId30"/>
    <p:sldId id="297" r:id="rId31"/>
    <p:sldId id="298" r:id="rId32"/>
    <p:sldId id="276" r:id="rId33"/>
    <p:sldId id="293" r:id="rId34"/>
    <p:sldId id="289" r:id="rId3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e Wahana" initials="AW" lastIdx="1" clrIdx="0">
    <p:extLst>
      <p:ext uri="{19B8F6BF-5375-455C-9EA6-DF929625EA0E}">
        <p15:presenceInfo xmlns:p15="http://schemas.microsoft.com/office/powerpoint/2012/main" userId="S::awah0002@student.monash.edu::65c4b4bc-7702-4958-8af1-e06592cb7e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5852" autoAdjust="0"/>
  </p:normalViewPr>
  <p:slideViewPr>
    <p:cSldViewPr snapToGrid="0">
      <p:cViewPr varScale="1">
        <p:scale>
          <a:sx n="82" d="100"/>
          <a:sy n="82" d="100"/>
        </p:scale>
        <p:origin x="797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A69038-C47A-4E9A-A074-DCE3D621F22D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A4ADF19F-1CA5-43F3-888A-49332BC97F99}">
      <dgm:prSet phldrT="[Text]"/>
      <dgm:spPr/>
      <dgm:t>
        <a:bodyPr/>
        <a:lstStyle/>
        <a:p>
          <a:r>
            <a:rPr lang="en-AU" dirty="0"/>
            <a:t>Supervised Learning</a:t>
          </a:r>
        </a:p>
      </dgm:t>
    </dgm:pt>
    <dgm:pt modelId="{FCF8A286-0535-4D09-A306-BB7CA52F9159}" type="parTrans" cxnId="{0CCDA36C-B5DE-4D9C-A3AF-4B6C37064DBD}">
      <dgm:prSet/>
      <dgm:spPr/>
      <dgm:t>
        <a:bodyPr/>
        <a:lstStyle/>
        <a:p>
          <a:endParaRPr lang="en-AU"/>
        </a:p>
      </dgm:t>
    </dgm:pt>
    <dgm:pt modelId="{C531D940-0A88-4E91-A49F-8B4394094E15}" type="sibTrans" cxnId="{0CCDA36C-B5DE-4D9C-A3AF-4B6C37064DBD}">
      <dgm:prSet/>
      <dgm:spPr/>
      <dgm:t>
        <a:bodyPr/>
        <a:lstStyle/>
        <a:p>
          <a:endParaRPr lang="en-AU"/>
        </a:p>
      </dgm:t>
    </dgm:pt>
    <dgm:pt modelId="{3ABF0A37-317C-4CC5-9E98-66FE59098315}">
      <dgm:prSet phldrT="[Text]"/>
      <dgm:spPr/>
      <dgm:t>
        <a:bodyPr/>
        <a:lstStyle/>
        <a:p>
          <a:r>
            <a:rPr lang="en-AU" dirty="0"/>
            <a:t>Classification</a:t>
          </a:r>
        </a:p>
      </dgm:t>
    </dgm:pt>
    <dgm:pt modelId="{8B112554-E74F-4649-85C9-77CE4F12CD87}" type="parTrans" cxnId="{502708F8-1534-44A4-8393-F729631E962F}">
      <dgm:prSet/>
      <dgm:spPr/>
      <dgm:t>
        <a:bodyPr/>
        <a:lstStyle/>
        <a:p>
          <a:endParaRPr lang="en-AU"/>
        </a:p>
      </dgm:t>
    </dgm:pt>
    <dgm:pt modelId="{9A071197-AB86-4F4C-A09F-5A26803DA3F6}" type="sibTrans" cxnId="{502708F8-1534-44A4-8393-F729631E962F}">
      <dgm:prSet/>
      <dgm:spPr/>
      <dgm:t>
        <a:bodyPr/>
        <a:lstStyle/>
        <a:p>
          <a:endParaRPr lang="en-AU"/>
        </a:p>
      </dgm:t>
    </dgm:pt>
    <dgm:pt modelId="{8C8DB2D3-E8B9-4863-9615-8C08ACBBE9AA}">
      <dgm:prSet phldrT="[Text]"/>
      <dgm:spPr/>
      <dgm:t>
        <a:bodyPr/>
        <a:lstStyle/>
        <a:p>
          <a:r>
            <a:rPr lang="en-AU" dirty="0"/>
            <a:t>Regression</a:t>
          </a:r>
        </a:p>
      </dgm:t>
    </dgm:pt>
    <dgm:pt modelId="{13EFE956-942D-4EEF-9F1C-FDB214E35317}" type="parTrans" cxnId="{F0D80E16-AF50-4625-9DC5-0E30F3623527}">
      <dgm:prSet/>
      <dgm:spPr/>
      <dgm:t>
        <a:bodyPr/>
        <a:lstStyle/>
        <a:p>
          <a:endParaRPr lang="en-AU"/>
        </a:p>
      </dgm:t>
    </dgm:pt>
    <dgm:pt modelId="{263551A5-C6E8-444C-B074-40C8B958D932}" type="sibTrans" cxnId="{F0D80E16-AF50-4625-9DC5-0E30F3623527}">
      <dgm:prSet/>
      <dgm:spPr/>
      <dgm:t>
        <a:bodyPr/>
        <a:lstStyle/>
        <a:p>
          <a:endParaRPr lang="en-AU"/>
        </a:p>
      </dgm:t>
    </dgm:pt>
    <dgm:pt modelId="{49C63687-8EEC-4536-85A1-E4FBB36B190E}">
      <dgm:prSet phldrT="[Text]"/>
      <dgm:spPr/>
      <dgm:t>
        <a:bodyPr/>
        <a:lstStyle/>
        <a:p>
          <a:r>
            <a:rPr lang="en-AU" dirty="0"/>
            <a:t>Unsupervised Learning</a:t>
          </a:r>
        </a:p>
      </dgm:t>
    </dgm:pt>
    <dgm:pt modelId="{304D40DD-040C-4549-8E1D-220CDD953AB0}" type="parTrans" cxnId="{B1D33570-057A-4299-B5F4-FF88FBB50486}">
      <dgm:prSet/>
      <dgm:spPr/>
      <dgm:t>
        <a:bodyPr/>
        <a:lstStyle/>
        <a:p>
          <a:endParaRPr lang="id-ID"/>
        </a:p>
      </dgm:t>
    </dgm:pt>
    <dgm:pt modelId="{25A39732-8377-4709-9F7D-7DB5705B3132}" type="sibTrans" cxnId="{B1D33570-057A-4299-B5F4-FF88FBB50486}">
      <dgm:prSet/>
      <dgm:spPr/>
      <dgm:t>
        <a:bodyPr/>
        <a:lstStyle/>
        <a:p>
          <a:endParaRPr lang="id-ID"/>
        </a:p>
      </dgm:t>
    </dgm:pt>
    <dgm:pt modelId="{1FC1E14E-8A8B-408F-807A-2902106B9702}">
      <dgm:prSet phldrT="[Text]"/>
      <dgm:spPr/>
      <dgm:t>
        <a:bodyPr/>
        <a:lstStyle/>
        <a:p>
          <a:r>
            <a:rPr lang="en-AU" dirty="0"/>
            <a:t>Association Rules</a:t>
          </a:r>
        </a:p>
      </dgm:t>
    </dgm:pt>
    <dgm:pt modelId="{43AF90EF-7046-4B71-A990-9C71E12A8693}" type="parTrans" cxnId="{B7997B01-B934-4142-BF09-89AE778D4147}">
      <dgm:prSet/>
      <dgm:spPr/>
      <dgm:t>
        <a:bodyPr/>
        <a:lstStyle/>
        <a:p>
          <a:endParaRPr lang="id-ID"/>
        </a:p>
      </dgm:t>
    </dgm:pt>
    <dgm:pt modelId="{ECF52759-69CC-4B46-AC5D-20E88E34FCC4}" type="sibTrans" cxnId="{B7997B01-B934-4142-BF09-89AE778D4147}">
      <dgm:prSet/>
      <dgm:spPr/>
      <dgm:t>
        <a:bodyPr/>
        <a:lstStyle/>
        <a:p>
          <a:endParaRPr lang="id-ID"/>
        </a:p>
      </dgm:t>
    </dgm:pt>
    <dgm:pt modelId="{249B9A0D-95DA-4890-91C6-BF63D164A86B}" type="pres">
      <dgm:prSet presAssocID="{F1A69038-C47A-4E9A-A074-DCE3D621F22D}" presName="Name0" presStyleCnt="0">
        <dgm:presLayoutVars>
          <dgm:dir/>
          <dgm:animLvl val="lvl"/>
          <dgm:resizeHandles val="exact"/>
        </dgm:presLayoutVars>
      </dgm:prSet>
      <dgm:spPr/>
    </dgm:pt>
    <dgm:pt modelId="{BA0674A1-4CA8-4A3B-8897-66A3B9B0DB89}" type="pres">
      <dgm:prSet presAssocID="{A4ADF19F-1CA5-43F3-888A-49332BC97F99}" presName="linNode" presStyleCnt="0"/>
      <dgm:spPr/>
    </dgm:pt>
    <dgm:pt modelId="{FE6FE261-90BB-4BF0-AD2E-8A78976FABF0}" type="pres">
      <dgm:prSet presAssocID="{A4ADF19F-1CA5-43F3-888A-49332BC97F99}" presName="parTx" presStyleLbl="revTx" presStyleIdx="0" presStyleCnt="2">
        <dgm:presLayoutVars>
          <dgm:chMax val="1"/>
          <dgm:bulletEnabled val="1"/>
        </dgm:presLayoutVars>
      </dgm:prSet>
      <dgm:spPr/>
    </dgm:pt>
    <dgm:pt modelId="{B9859A92-C761-4131-BBF5-7002AA427A6E}" type="pres">
      <dgm:prSet presAssocID="{A4ADF19F-1CA5-43F3-888A-49332BC97F99}" presName="bracket" presStyleLbl="parChTrans1D1" presStyleIdx="0" presStyleCnt="2"/>
      <dgm:spPr/>
    </dgm:pt>
    <dgm:pt modelId="{CD0149E3-7CCB-4ACD-A634-31D651D10DFD}" type="pres">
      <dgm:prSet presAssocID="{A4ADF19F-1CA5-43F3-888A-49332BC97F99}" presName="spH" presStyleCnt="0"/>
      <dgm:spPr/>
    </dgm:pt>
    <dgm:pt modelId="{EFA08D7B-26FC-4CCE-A51C-A85ADA75E5BC}" type="pres">
      <dgm:prSet presAssocID="{A4ADF19F-1CA5-43F3-888A-49332BC97F99}" presName="desTx" presStyleLbl="node1" presStyleIdx="0" presStyleCnt="2">
        <dgm:presLayoutVars>
          <dgm:bulletEnabled val="1"/>
        </dgm:presLayoutVars>
      </dgm:prSet>
      <dgm:spPr/>
    </dgm:pt>
    <dgm:pt modelId="{218F01BE-3877-4212-95D5-DC5955FA3DD3}" type="pres">
      <dgm:prSet presAssocID="{C531D940-0A88-4E91-A49F-8B4394094E15}" presName="spV" presStyleCnt="0"/>
      <dgm:spPr/>
    </dgm:pt>
    <dgm:pt modelId="{19529B5B-8023-461D-9CAF-53537E2AE150}" type="pres">
      <dgm:prSet presAssocID="{49C63687-8EEC-4536-85A1-E4FBB36B190E}" presName="linNode" presStyleCnt="0"/>
      <dgm:spPr/>
    </dgm:pt>
    <dgm:pt modelId="{87FD29A2-341F-4368-AB5B-C9D075D8FECD}" type="pres">
      <dgm:prSet presAssocID="{49C63687-8EEC-4536-85A1-E4FBB36B190E}" presName="parTx" presStyleLbl="revTx" presStyleIdx="1" presStyleCnt="2">
        <dgm:presLayoutVars>
          <dgm:chMax val="1"/>
          <dgm:bulletEnabled val="1"/>
        </dgm:presLayoutVars>
      </dgm:prSet>
      <dgm:spPr/>
    </dgm:pt>
    <dgm:pt modelId="{31BC8903-0F93-449B-A28A-D98C158B72C2}" type="pres">
      <dgm:prSet presAssocID="{49C63687-8EEC-4536-85A1-E4FBB36B190E}" presName="bracket" presStyleLbl="parChTrans1D1" presStyleIdx="1" presStyleCnt="2"/>
      <dgm:spPr/>
    </dgm:pt>
    <dgm:pt modelId="{751385DE-2FC6-4F9C-96B3-E872AEEBC7DA}" type="pres">
      <dgm:prSet presAssocID="{49C63687-8EEC-4536-85A1-E4FBB36B190E}" presName="spH" presStyleCnt="0"/>
      <dgm:spPr/>
    </dgm:pt>
    <dgm:pt modelId="{C2F8B73E-DE57-4403-A09F-BA24037DE67E}" type="pres">
      <dgm:prSet presAssocID="{49C63687-8EEC-4536-85A1-E4FBB36B190E}" presName="desTx" presStyleLbl="node1" presStyleIdx="1" presStyleCnt="2">
        <dgm:presLayoutVars>
          <dgm:bulletEnabled val="1"/>
        </dgm:presLayoutVars>
      </dgm:prSet>
      <dgm:spPr/>
    </dgm:pt>
  </dgm:ptLst>
  <dgm:cxnLst>
    <dgm:cxn modelId="{B7997B01-B934-4142-BF09-89AE778D4147}" srcId="{49C63687-8EEC-4536-85A1-E4FBB36B190E}" destId="{1FC1E14E-8A8B-408F-807A-2902106B9702}" srcOrd="0" destOrd="0" parTransId="{43AF90EF-7046-4B71-A990-9C71E12A8693}" sibTransId="{ECF52759-69CC-4B46-AC5D-20E88E34FCC4}"/>
    <dgm:cxn modelId="{F0D80E16-AF50-4625-9DC5-0E30F3623527}" srcId="{A4ADF19F-1CA5-43F3-888A-49332BC97F99}" destId="{8C8DB2D3-E8B9-4863-9615-8C08ACBBE9AA}" srcOrd="1" destOrd="0" parTransId="{13EFE956-942D-4EEF-9F1C-FDB214E35317}" sibTransId="{263551A5-C6E8-444C-B074-40C8B958D932}"/>
    <dgm:cxn modelId="{7CC43522-9054-4170-BDA6-7B7DBC7DAD4E}" type="presOf" srcId="{49C63687-8EEC-4536-85A1-E4FBB36B190E}" destId="{87FD29A2-341F-4368-AB5B-C9D075D8FECD}" srcOrd="0" destOrd="0" presId="urn:diagrams.loki3.com/BracketList"/>
    <dgm:cxn modelId="{106C3B31-4FB9-4AFA-8571-34F005F6ADB0}" type="presOf" srcId="{1FC1E14E-8A8B-408F-807A-2902106B9702}" destId="{C2F8B73E-DE57-4403-A09F-BA24037DE67E}" srcOrd="0" destOrd="0" presId="urn:diagrams.loki3.com/BracketList"/>
    <dgm:cxn modelId="{C524E740-2D17-4CD7-A768-3EF36BDC219D}" type="presOf" srcId="{F1A69038-C47A-4E9A-A074-DCE3D621F22D}" destId="{249B9A0D-95DA-4890-91C6-BF63D164A86B}" srcOrd="0" destOrd="0" presId="urn:diagrams.loki3.com/BracketList"/>
    <dgm:cxn modelId="{41AB8846-7805-4FDC-87E8-6C3E9428BA38}" type="presOf" srcId="{3ABF0A37-317C-4CC5-9E98-66FE59098315}" destId="{EFA08D7B-26FC-4CCE-A51C-A85ADA75E5BC}" srcOrd="0" destOrd="0" presId="urn:diagrams.loki3.com/BracketList"/>
    <dgm:cxn modelId="{0CCDA36C-B5DE-4D9C-A3AF-4B6C37064DBD}" srcId="{F1A69038-C47A-4E9A-A074-DCE3D621F22D}" destId="{A4ADF19F-1CA5-43F3-888A-49332BC97F99}" srcOrd="0" destOrd="0" parTransId="{FCF8A286-0535-4D09-A306-BB7CA52F9159}" sibTransId="{C531D940-0A88-4E91-A49F-8B4394094E15}"/>
    <dgm:cxn modelId="{B1D33570-057A-4299-B5F4-FF88FBB50486}" srcId="{F1A69038-C47A-4E9A-A074-DCE3D621F22D}" destId="{49C63687-8EEC-4536-85A1-E4FBB36B190E}" srcOrd="1" destOrd="0" parTransId="{304D40DD-040C-4549-8E1D-220CDD953AB0}" sibTransId="{25A39732-8377-4709-9F7D-7DB5705B3132}"/>
    <dgm:cxn modelId="{3AEE5A82-8A97-4E0E-B544-BEB2320F15F6}" type="presOf" srcId="{8C8DB2D3-E8B9-4863-9615-8C08ACBBE9AA}" destId="{EFA08D7B-26FC-4CCE-A51C-A85ADA75E5BC}" srcOrd="0" destOrd="1" presId="urn:diagrams.loki3.com/BracketList"/>
    <dgm:cxn modelId="{690FFFE3-E267-4C37-8252-7040D2BEEC5A}" type="presOf" srcId="{A4ADF19F-1CA5-43F3-888A-49332BC97F99}" destId="{FE6FE261-90BB-4BF0-AD2E-8A78976FABF0}" srcOrd="0" destOrd="0" presId="urn:diagrams.loki3.com/BracketList"/>
    <dgm:cxn modelId="{502708F8-1534-44A4-8393-F729631E962F}" srcId="{A4ADF19F-1CA5-43F3-888A-49332BC97F99}" destId="{3ABF0A37-317C-4CC5-9E98-66FE59098315}" srcOrd="0" destOrd="0" parTransId="{8B112554-E74F-4649-85C9-77CE4F12CD87}" sibTransId="{9A071197-AB86-4F4C-A09F-5A26803DA3F6}"/>
    <dgm:cxn modelId="{DCF86642-5EBB-4E12-B665-BD01FA9236C8}" type="presParOf" srcId="{249B9A0D-95DA-4890-91C6-BF63D164A86B}" destId="{BA0674A1-4CA8-4A3B-8897-66A3B9B0DB89}" srcOrd="0" destOrd="0" presId="urn:diagrams.loki3.com/BracketList"/>
    <dgm:cxn modelId="{AE7FBEE7-19CE-4B2C-A984-5D32D2E21872}" type="presParOf" srcId="{BA0674A1-4CA8-4A3B-8897-66A3B9B0DB89}" destId="{FE6FE261-90BB-4BF0-AD2E-8A78976FABF0}" srcOrd="0" destOrd="0" presId="urn:diagrams.loki3.com/BracketList"/>
    <dgm:cxn modelId="{E2D542A1-EC1D-4FF0-8BC3-5912C221677D}" type="presParOf" srcId="{BA0674A1-4CA8-4A3B-8897-66A3B9B0DB89}" destId="{B9859A92-C761-4131-BBF5-7002AA427A6E}" srcOrd="1" destOrd="0" presId="urn:diagrams.loki3.com/BracketList"/>
    <dgm:cxn modelId="{38027A4D-7142-4DA5-9917-73A274159F8A}" type="presParOf" srcId="{BA0674A1-4CA8-4A3B-8897-66A3B9B0DB89}" destId="{CD0149E3-7CCB-4ACD-A634-31D651D10DFD}" srcOrd="2" destOrd="0" presId="urn:diagrams.loki3.com/BracketList"/>
    <dgm:cxn modelId="{D4F6C39F-1653-403A-A0ED-C261AC2657D3}" type="presParOf" srcId="{BA0674A1-4CA8-4A3B-8897-66A3B9B0DB89}" destId="{EFA08D7B-26FC-4CCE-A51C-A85ADA75E5BC}" srcOrd="3" destOrd="0" presId="urn:diagrams.loki3.com/BracketList"/>
    <dgm:cxn modelId="{5A6D6A90-A494-4042-B85F-025D3D861630}" type="presParOf" srcId="{249B9A0D-95DA-4890-91C6-BF63D164A86B}" destId="{218F01BE-3877-4212-95D5-DC5955FA3DD3}" srcOrd="1" destOrd="0" presId="urn:diagrams.loki3.com/BracketList"/>
    <dgm:cxn modelId="{65F057C9-9957-4626-9DF3-258BD52FF4C1}" type="presParOf" srcId="{249B9A0D-95DA-4890-91C6-BF63D164A86B}" destId="{19529B5B-8023-461D-9CAF-53537E2AE150}" srcOrd="2" destOrd="0" presId="urn:diagrams.loki3.com/BracketList"/>
    <dgm:cxn modelId="{2AA2B15A-5E66-45B9-8497-C6861523CCC0}" type="presParOf" srcId="{19529B5B-8023-461D-9CAF-53537E2AE150}" destId="{87FD29A2-341F-4368-AB5B-C9D075D8FECD}" srcOrd="0" destOrd="0" presId="urn:diagrams.loki3.com/BracketList"/>
    <dgm:cxn modelId="{205B8722-1580-4877-A39C-08BA7CCE7B1C}" type="presParOf" srcId="{19529B5B-8023-461D-9CAF-53537E2AE150}" destId="{31BC8903-0F93-449B-A28A-D98C158B72C2}" srcOrd="1" destOrd="0" presId="urn:diagrams.loki3.com/BracketList"/>
    <dgm:cxn modelId="{6D9F83F6-991D-4F8B-B001-5E436E5EEED1}" type="presParOf" srcId="{19529B5B-8023-461D-9CAF-53537E2AE150}" destId="{751385DE-2FC6-4F9C-96B3-E872AEEBC7DA}" srcOrd="2" destOrd="0" presId="urn:diagrams.loki3.com/BracketList"/>
    <dgm:cxn modelId="{D71A2C9F-5E88-4857-9BA2-20577FE0799B}" type="presParOf" srcId="{19529B5B-8023-461D-9CAF-53537E2AE150}" destId="{C2F8B73E-DE57-4403-A09F-BA24037DE67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303BB2-F742-4075-8FBB-6E59D9B42FA7}" type="doc">
      <dgm:prSet loTypeId="urn:microsoft.com/office/officeart/2005/8/layout/hierarchy2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6E52D004-E91F-4D0C-9D2B-0C83F9BD9598}">
      <dgm:prSet phldrT="[Text]" custT="1"/>
      <dgm:spPr/>
      <dgm:t>
        <a:bodyPr/>
        <a:lstStyle/>
        <a:p>
          <a:r>
            <a:rPr lang="en-AU" sz="1600" dirty="0"/>
            <a:t>Colour</a:t>
          </a:r>
        </a:p>
      </dgm:t>
    </dgm:pt>
    <dgm:pt modelId="{D2EBA2E0-12D7-4BD3-862F-F9AFC8667A5D}" type="parTrans" cxnId="{F09B13FA-659D-4A6F-90E2-027A77133FE2}">
      <dgm:prSet/>
      <dgm:spPr/>
      <dgm:t>
        <a:bodyPr/>
        <a:lstStyle/>
        <a:p>
          <a:endParaRPr lang="en-AU"/>
        </a:p>
      </dgm:t>
    </dgm:pt>
    <dgm:pt modelId="{E7808D83-5723-478B-A3F9-EFE1F121CC41}" type="sibTrans" cxnId="{F09B13FA-659D-4A6F-90E2-027A77133FE2}">
      <dgm:prSet/>
      <dgm:spPr/>
      <dgm:t>
        <a:bodyPr/>
        <a:lstStyle/>
        <a:p>
          <a:endParaRPr lang="en-AU"/>
        </a:p>
      </dgm:t>
    </dgm:pt>
    <dgm:pt modelId="{5B90701C-9E63-4FC1-97E0-13543B4522A3}">
      <dgm:prSet phldrT="[Text]" custT="1"/>
      <dgm:spPr/>
      <dgm:t>
        <a:bodyPr/>
        <a:lstStyle/>
        <a:p>
          <a:r>
            <a:rPr lang="en-AU" sz="1600" dirty="0"/>
            <a:t>Apple</a:t>
          </a:r>
        </a:p>
      </dgm:t>
    </dgm:pt>
    <dgm:pt modelId="{C5E239F4-2447-4083-A936-DE088547C643}" type="parTrans" cxnId="{365B1E93-B15A-40F8-8447-4E2AAB88AE9D}">
      <dgm:prSet/>
      <dgm:spPr/>
      <dgm:t>
        <a:bodyPr/>
        <a:lstStyle/>
        <a:p>
          <a:endParaRPr lang="en-AU"/>
        </a:p>
      </dgm:t>
    </dgm:pt>
    <dgm:pt modelId="{240E246F-B1DE-43BC-A7A2-EC7A6BD07F9A}" type="sibTrans" cxnId="{365B1E93-B15A-40F8-8447-4E2AAB88AE9D}">
      <dgm:prSet/>
      <dgm:spPr/>
      <dgm:t>
        <a:bodyPr/>
        <a:lstStyle/>
        <a:p>
          <a:endParaRPr lang="en-AU"/>
        </a:p>
      </dgm:t>
    </dgm:pt>
    <dgm:pt modelId="{4DA04BFD-D49B-4666-8BC7-AC202EDA4C1B}">
      <dgm:prSet phldrT="[Text]" custT="1"/>
      <dgm:spPr/>
      <dgm:t>
        <a:bodyPr/>
        <a:lstStyle/>
        <a:p>
          <a:r>
            <a:rPr lang="en-AU" sz="1600" dirty="0"/>
            <a:t>Shape</a:t>
          </a:r>
        </a:p>
      </dgm:t>
    </dgm:pt>
    <dgm:pt modelId="{25941D32-A7CD-4041-BBB0-DA9BA97ACA0B}" type="parTrans" cxnId="{6FA271D9-C697-4087-B02B-740712BC93B1}">
      <dgm:prSet/>
      <dgm:spPr/>
      <dgm:t>
        <a:bodyPr/>
        <a:lstStyle/>
        <a:p>
          <a:endParaRPr lang="en-AU"/>
        </a:p>
      </dgm:t>
    </dgm:pt>
    <dgm:pt modelId="{32A1CC01-27E9-4260-993C-CCF4021864E4}" type="sibTrans" cxnId="{6FA271D9-C697-4087-B02B-740712BC93B1}">
      <dgm:prSet/>
      <dgm:spPr/>
      <dgm:t>
        <a:bodyPr/>
        <a:lstStyle/>
        <a:p>
          <a:endParaRPr lang="en-AU"/>
        </a:p>
      </dgm:t>
    </dgm:pt>
    <dgm:pt modelId="{67210E15-A20F-422E-8BF1-2ACF9F3629A3}">
      <dgm:prSet phldrT="[Text]" custT="1"/>
      <dgm:spPr/>
      <dgm:t>
        <a:bodyPr/>
        <a:lstStyle/>
        <a:p>
          <a:r>
            <a:rPr lang="en-AU" sz="1600" dirty="0"/>
            <a:t>Banana</a:t>
          </a:r>
        </a:p>
      </dgm:t>
    </dgm:pt>
    <dgm:pt modelId="{5A3F3389-E5F0-42E7-8427-2B45DA09C651}" type="parTrans" cxnId="{41CBFF0B-DD4F-457C-B564-023770FBFA0E}">
      <dgm:prSet/>
      <dgm:spPr/>
      <dgm:t>
        <a:bodyPr/>
        <a:lstStyle/>
        <a:p>
          <a:endParaRPr lang="en-AU"/>
        </a:p>
      </dgm:t>
    </dgm:pt>
    <dgm:pt modelId="{456DFAB5-E4EA-4CBA-BFD1-4D8CD1BBB24D}" type="sibTrans" cxnId="{41CBFF0B-DD4F-457C-B564-023770FBFA0E}">
      <dgm:prSet/>
      <dgm:spPr/>
      <dgm:t>
        <a:bodyPr/>
        <a:lstStyle/>
        <a:p>
          <a:endParaRPr lang="en-AU"/>
        </a:p>
      </dgm:t>
    </dgm:pt>
    <dgm:pt modelId="{458790B6-73CE-4966-A477-FBA5705AA0F6}">
      <dgm:prSet phldrT="[Text]" custT="1"/>
      <dgm:spPr/>
      <dgm:t>
        <a:bodyPr/>
        <a:lstStyle/>
        <a:p>
          <a:r>
            <a:rPr lang="en-AU" sz="1600" dirty="0"/>
            <a:t>Orange</a:t>
          </a:r>
        </a:p>
      </dgm:t>
    </dgm:pt>
    <dgm:pt modelId="{49F648D6-54A2-46CB-943C-6D16AAA03B32}" type="parTrans" cxnId="{68EA2D4F-37B9-4A42-86EE-EBA1BAC2DFB8}">
      <dgm:prSet/>
      <dgm:spPr/>
      <dgm:t>
        <a:bodyPr/>
        <a:lstStyle/>
        <a:p>
          <a:endParaRPr lang="en-AU"/>
        </a:p>
      </dgm:t>
    </dgm:pt>
    <dgm:pt modelId="{3CA70005-EF24-44FD-B851-0A3A2E1AD530}" type="sibTrans" cxnId="{68EA2D4F-37B9-4A42-86EE-EBA1BAC2DFB8}">
      <dgm:prSet/>
      <dgm:spPr/>
      <dgm:t>
        <a:bodyPr/>
        <a:lstStyle/>
        <a:p>
          <a:endParaRPr lang="en-AU"/>
        </a:p>
      </dgm:t>
    </dgm:pt>
    <dgm:pt modelId="{691A24C1-0876-4F05-9D75-43D2DEB4A531}" type="pres">
      <dgm:prSet presAssocID="{B9303BB2-F742-4075-8FBB-6E59D9B42FA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14C7C4F-D187-4757-BD24-4E6436F32C0F}" type="pres">
      <dgm:prSet presAssocID="{6E52D004-E91F-4D0C-9D2B-0C83F9BD9598}" presName="root1" presStyleCnt="0"/>
      <dgm:spPr/>
    </dgm:pt>
    <dgm:pt modelId="{980F5286-770E-4E3E-AC95-3E8CF5147CA8}" type="pres">
      <dgm:prSet presAssocID="{6E52D004-E91F-4D0C-9D2B-0C83F9BD9598}" presName="LevelOneTextNode" presStyleLbl="node0" presStyleIdx="0" presStyleCnt="1" custScaleX="32442" custScaleY="32444">
        <dgm:presLayoutVars>
          <dgm:chPref val="3"/>
        </dgm:presLayoutVars>
      </dgm:prSet>
      <dgm:spPr/>
    </dgm:pt>
    <dgm:pt modelId="{55B9911C-AC52-44F9-BB28-35692AF55933}" type="pres">
      <dgm:prSet presAssocID="{6E52D004-E91F-4D0C-9D2B-0C83F9BD9598}" presName="level2hierChild" presStyleCnt="0"/>
      <dgm:spPr/>
    </dgm:pt>
    <dgm:pt modelId="{3A80C2C8-792C-4AA3-A5FD-D466EB1C4C41}" type="pres">
      <dgm:prSet presAssocID="{C5E239F4-2447-4083-A936-DE088547C643}" presName="conn2-1" presStyleLbl="parChTrans1D2" presStyleIdx="0" presStyleCnt="2"/>
      <dgm:spPr/>
    </dgm:pt>
    <dgm:pt modelId="{7F624CFB-DF42-4BAD-BFAD-26238821984F}" type="pres">
      <dgm:prSet presAssocID="{C5E239F4-2447-4083-A936-DE088547C643}" presName="connTx" presStyleLbl="parChTrans1D2" presStyleIdx="0" presStyleCnt="2"/>
      <dgm:spPr/>
    </dgm:pt>
    <dgm:pt modelId="{79CF3AD1-0265-4816-B5DB-F34BCEDB10AF}" type="pres">
      <dgm:prSet presAssocID="{5B90701C-9E63-4FC1-97E0-13543B4522A3}" presName="root2" presStyleCnt="0"/>
      <dgm:spPr/>
    </dgm:pt>
    <dgm:pt modelId="{AE383B5E-A00F-442F-B8BA-79847B954917}" type="pres">
      <dgm:prSet presAssocID="{5B90701C-9E63-4FC1-97E0-13543B4522A3}" presName="LevelTwoTextNode" presStyleLbl="node2" presStyleIdx="0" presStyleCnt="2" custScaleX="32442" custScaleY="32444">
        <dgm:presLayoutVars>
          <dgm:chPref val="3"/>
        </dgm:presLayoutVars>
      </dgm:prSet>
      <dgm:spPr/>
    </dgm:pt>
    <dgm:pt modelId="{43AF44FD-CD53-406D-8F27-D12B6D87AB21}" type="pres">
      <dgm:prSet presAssocID="{5B90701C-9E63-4FC1-97E0-13543B4522A3}" presName="level3hierChild" presStyleCnt="0"/>
      <dgm:spPr/>
    </dgm:pt>
    <dgm:pt modelId="{09E1BE76-56CD-452F-8D9F-0AE63557535F}" type="pres">
      <dgm:prSet presAssocID="{25941D32-A7CD-4041-BBB0-DA9BA97ACA0B}" presName="conn2-1" presStyleLbl="parChTrans1D2" presStyleIdx="1" presStyleCnt="2"/>
      <dgm:spPr/>
    </dgm:pt>
    <dgm:pt modelId="{11CB1F90-9A32-4FAA-841F-EAF072A293D0}" type="pres">
      <dgm:prSet presAssocID="{25941D32-A7CD-4041-BBB0-DA9BA97ACA0B}" presName="connTx" presStyleLbl="parChTrans1D2" presStyleIdx="1" presStyleCnt="2"/>
      <dgm:spPr/>
    </dgm:pt>
    <dgm:pt modelId="{14508293-3C27-43D9-BF5A-D049332F4004}" type="pres">
      <dgm:prSet presAssocID="{4DA04BFD-D49B-4666-8BC7-AC202EDA4C1B}" presName="root2" presStyleCnt="0"/>
      <dgm:spPr/>
    </dgm:pt>
    <dgm:pt modelId="{0E38D538-9AC7-43E6-B464-E4A5D66CAD74}" type="pres">
      <dgm:prSet presAssocID="{4DA04BFD-D49B-4666-8BC7-AC202EDA4C1B}" presName="LevelTwoTextNode" presStyleLbl="node2" presStyleIdx="1" presStyleCnt="2" custScaleX="32442" custScaleY="32444">
        <dgm:presLayoutVars>
          <dgm:chPref val="3"/>
        </dgm:presLayoutVars>
      </dgm:prSet>
      <dgm:spPr/>
    </dgm:pt>
    <dgm:pt modelId="{ADACEE9A-D829-4CDF-999B-39FDF594FB46}" type="pres">
      <dgm:prSet presAssocID="{4DA04BFD-D49B-4666-8BC7-AC202EDA4C1B}" presName="level3hierChild" presStyleCnt="0"/>
      <dgm:spPr/>
    </dgm:pt>
    <dgm:pt modelId="{0213DEF0-5C9F-495E-BC28-791A9FFBA8CB}" type="pres">
      <dgm:prSet presAssocID="{5A3F3389-E5F0-42E7-8427-2B45DA09C651}" presName="conn2-1" presStyleLbl="parChTrans1D3" presStyleIdx="0" presStyleCnt="2"/>
      <dgm:spPr/>
    </dgm:pt>
    <dgm:pt modelId="{41EDF254-2956-47E8-8978-701473F6F8B9}" type="pres">
      <dgm:prSet presAssocID="{5A3F3389-E5F0-42E7-8427-2B45DA09C651}" presName="connTx" presStyleLbl="parChTrans1D3" presStyleIdx="0" presStyleCnt="2"/>
      <dgm:spPr/>
    </dgm:pt>
    <dgm:pt modelId="{EB3D2291-E4FA-4016-A4A9-41541F2B3001}" type="pres">
      <dgm:prSet presAssocID="{67210E15-A20F-422E-8BF1-2ACF9F3629A3}" presName="root2" presStyleCnt="0"/>
      <dgm:spPr/>
    </dgm:pt>
    <dgm:pt modelId="{2304F64C-55EF-47D6-B3AD-36C656746357}" type="pres">
      <dgm:prSet presAssocID="{67210E15-A20F-422E-8BF1-2ACF9F3629A3}" presName="LevelTwoTextNode" presStyleLbl="node3" presStyleIdx="0" presStyleCnt="2" custScaleX="32442" custScaleY="32444">
        <dgm:presLayoutVars>
          <dgm:chPref val="3"/>
        </dgm:presLayoutVars>
      </dgm:prSet>
      <dgm:spPr/>
    </dgm:pt>
    <dgm:pt modelId="{0AC9A37E-144B-4209-A421-1B23CECBF1D0}" type="pres">
      <dgm:prSet presAssocID="{67210E15-A20F-422E-8BF1-2ACF9F3629A3}" presName="level3hierChild" presStyleCnt="0"/>
      <dgm:spPr/>
    </dgm:pt>
    <dgm:pt modelId="{85E532DB-675B-444A-871B-3B2EFE044FA6}" type="pres">
      <dgm:prSet presAssocID="{49F648D6-54A2-46CB-943C-6D16AAA03B32}" presName="conn2-1" presStyleLbl="parChTrans1D3" presStyleIdx="1" presStyleCnt="2"/>
      <dgm:spPr/>
    </dgm:pt>
    <dgm:pt modelId="{A928236A-3927-40F1-B8FF-2CDCF045FDF6}" type="pres">
      <dgm:prSet presAssocID="{49F648D6-54A2-46CB-943C-6D16AAA03B32}" presName="connTx" presStyleLbl="parChTrans1D3" presStyleIdx="1" presStyleCnt="2"/>
      <dgm:spPr/>
    </dgm:pt>
    <dgm:pt modelId="{F2D21FAE-F1DF-4437-AC84-41B30A495B02}" type="pres">
      <dgm:prSet presAssocID="{458790B6-73CE-4966-A477-FBA5705AA0F6}" presName="root2" presStyleCnt="0"/>
      <dgm:spPr/>
    </dgm:pt>
    <dgm:pt modelId="{C39BAA82-5815-4B36-ADB6-4EC2B941A529}" type="pres">
      <dgm:prSet presAssocID="{458790B6-73CE-4966-A477-FBA5705AA0F6}" presName="LevelTwoTextNode" presStyleLbl="node3" presStyleIdx="1" presStyleCnt="2" custScaleX="32442" custScaleY="32444">
        <dgm:presLayoutVars>
          <dgm:chPref val="3"/>
        </dgm:presLayoutVars>
      </dgm:prSet>
      <dgm:spPr/>
    </dgm:pt>
    <dgm:pt modelId="{FE011EC9-1CE2-45F9-8E7F-BD851B9F495B}" type="pres">
      <dgm:prSet presAssocID="{458790B6-73CE-4966-A477-FBA5705AA0F6}" presName="level3hierChild" presStyleCnt="0"/>
      <dgm:spPr/>
    </dgm:pt>
  </dgm:ptLst>
  <dgm:cxnLst>
    <dgm:cxn modelId="{E045A10A-00E9-463B-9393-CAE8E49B6E2E}" type="presOf" srcId="{5A3F3389-E5F0-42E7-8427-2B45DA09C651}" destId="{41EDF254-2956-47E8-8978-701473F6F8B9}" srcOrd="1" destOrd="0" presId="urn:microsoft.com/office/officeart/2005/8/layout/hierarchy2"/>
    <dgm:cxn modelId="{41CBFF0B-DD4F-457C-B564-023770FBFA0E}" srcId="{4DA04BFD-D49B-4666-8BC7-AC202EDA4C1B}" destId="{67210E15-A20F-422E-8BF1-2ACF9F3629A3}" srcOrd="0" destOrd="0" parTransId="{5A3F3389-E5F0-42E7-8427-2B45DA09C651}" sibTransId="{456DFAB5-E4EA-4CBA-BFD1-4D8CD1BBB24D}"/>
    <dgm:cxn modelId="{01737A0C-5E47-4C99-AE4E-03B2565620B0}" type="presOf" srcId="{6E52D004-E91F-4D0C-9D2B-0C83F9BD9598}" destId="{980F5286-770E-4E3E-AC95-3E8CF5147CA8}" srcOrd="0" destOrd="0" presId="urn:microsoft.com/office/officeart/2005/8/layout/hierarchy2"/>
    <dgm:cxn modelId="{3785BA20-3A48-4C38-8453-D69A8046C5FB}" type="presOf" srcId="{49F648D6-54A2-46CB-943C-6D16AAA03B32}" destId="{A928236A-3927-40F1-B8FF-2CDCF045FDF6}" srcOrd="1" destOrd="0" presId="urn:microsoft.com/office/officeart/2005/8/layout/hierarchy2"/>
    <dgm:cxn modelId="{A76D302B-D459-44AA-8439-7F3304F54849}" type="presOf" srcId="{B9303BB2-F742-4075-8FBB-6E59D9B42FA7}" destId="{691A24C1-0876-4F05-9D75-43D2DEB4A531}" srcOrd="0" destOrd="0" presId="urn:microsoft.com/office/officeart/2005/8/layout/hierarchy2"/>
    <dgm:cxn modelId="{AA46D22D-6420-492C-816D-930275D90B18}" type="presOf" srcId="{458790B6-73CE-4966-A477-FBA5705AA0F6}" destId="{C39BAA82-5815-4B36-ADB6-4EC2B941A529}" srcOrd="0" destOrd="0" presId="urn:microsoft.com/office/officeart/2005/8/layout/hierarchy2"/>
    <dgm:cxn modelId="{6836045B-6E5B-4095-9F7E-568D39ABBAD1}" type="presOf" srcId="{C5E239F4-2447-4083-A936-DE088547C643}" destId="{3A80C2C8-792C-4AA3-A5FD-D466EB1C4C41}" srcOrd="0" destOrd="0" presId="urn:microsoft.com/office/officeart/2005/8/layout/hierarchy2"/>
    <dgm:cxn modelId="{FAFB7143-27BD-4E58-9E2F-F2B0750CA493}" type="presOf" srcId="{25941D32-A7CD-4041-BBB0-DA9BA97ACA0B}" destId="{11CB1F90-9A32-4FAA-841F-EAF072A293D0}" srcOrd="1" destOrd="0" presId="urn:microsoft.com/office/officeart/2005/8/layout/hierarchy2"/>
    <dgm:cxn modelId="{68EA2D4F-37B9-4A42-86EE-EBA1BAC2DFB8}" srcId="{4DA04BFD-D49B-4666-8BC7-AC202EDA4C1B}" destId="{458790B6-73CE-4966-A477-FBA5705AA0F6}" srcOrd="1" destOrd="0" parTransId="{49F648D6-54A2-46CB-943C-6D16AAA03B32}" sibTransId="{3CA70005-EF24-44FD-B851-0A3A2E1AD530}"/>
    <dgm:cxn modelId="{2A1DC154-73DA-4606-AC02-483832A6E2E3}" type="presOf" srcId="{25941D32-A7CD-4041-BBB0-DA9BA97ACA0B}" destId="{09E1BE76-56CD-452F-8D9F-0AE63557535F}" srcOrd="0" destOrd="0" presId="urn:microsoft.com/office/officeart/2005/8/layout/hierarchy2"/>
    <dgm:cxn modelId="{365B1E93-B15A-40F8-8447-4E2AAB88AE9D}" srcId="{6E52D004-E91F-4D0C-9D2B-0C83F9BD9598}" destId="{5B90701C-9E63-4FC1-97E0-13543B4522A3}" srcOrd="0" destOrd="0" parTransId="{C5E239F4-2447-4083-A936-DE088547C643}" sibTransId="{240E246F-B1DE-43BC-A7A2-EC7A6BD07F9A}"/>
    <dgm:cxn modelId="{B7D04BBE-0EEF-43D2-B3F8-2C4E921C05B1}" type="presOf" srcId="{4DA04BFD-D49B-4666-8BC7-AC202EDA4C1B}" destId="{0E38D538-9AC7-43E6-B464-E4A5D66CAD74}" srcOrd="0" destOrd="0" presId="urn:microsoft.com/office/officeart/2005/8/layout/hierarchy2"/>
    <dgm:cxn modelId="{5B05FED4-2926-4957-B718-7CD49F406919}" type="presOf" srcId="{5B90701C-9E63-4FC1-97E0-13543B4522A3}" destId="{AE383B5E-A00F-442F-B8BA-79847B954917}" srcOrd="0" destOrd="0" presId="urn:microsoft.com/office/officeart/2005/8/layout/hierarchy2"/>
    <dgm:cxn modelId="{6FA271D9-C697-4087-B02B-740712BC93B1}" srcId="{6E52D004-E91F-4D0C-9D2B-0C83F9BD9598}" destId="{4DA04BFD-D49B-4666-8BC7-AC202EDA4C1B}" srcOrd="1" destOrd="0" parTransId="{25941D32-A7CD-4041-BBB0-DA9BA97ACA0B}" sibTransId="{32A1CC01-27E9-4260-993C-CCF4021864E4}"/>
    <dgm:cxn modelId="{39F3BBDC-F667-4292-9C75-D7BC64F57D5E}" type="presOf" srcId="{67210E15-A20F-422E-8BF1-2ACF9F3629A3}" destId="{2304F64C-55EF-47D6-B3AD-36C656746357}" srcOrd="0" destOrd="0" presId="urn:microsoft.com/office/officeart/2005/8/layout/hierarchy2"/>
    <dgm:cxn modelId="{4E2A5BDD-5B86-4DFF-B3FF-A343700450BC}" type="presOf" srcId="{5A3F3389-E5F0-42E7-8427-2B45DA09C651}" destId="{0213DEF0-5C9F-495E-BC28-791A9FFBA8CB}" srcOrd="0" destOrd="0" presId="urn:microsoft.com/office/officeart/2005/8/layout/hierarchy2"/>
    <dgm:cxn modelId="{F3BA84E1-AAE9-4C46-9684-1A5B233F1ECF}" type="presOf" srcId="{C5E239F4-2447-4083-A936-DE088547C643}" destId="{7F624CFB-DF42-4BAD-BFAD-26238821984F}" srcOrd="1" destOrd="0" presId="urn:microsoft.com/office/officeart/2005/8/layout/hierarchy2"/>
    <dgm:cxn modelId="{11551CEC-A832-4FD4-B2F7-62EC87DFB1CB}" type="presOf" srcId="{49F648D6-54A2-46CB-943C-6D16AAA03B32}" destId="{85E532DB-675B-444A-871B-3B2EFE044FA6}" srcOrd="0" destOrd="0" presId="urn:microsoft.com/office/officeart/2005/8/layout/hierarchy2"/>
    <dgm:cxn modelId="{F09B13FA-659D-4A6F-90E2-027A77133FE2}" srcId="{B9303BB2-F742-4075-8FBB-6E59D9B42FA7}" destId="{6E52D004-E91F-4D0C-9D2B-0C83F9BD9598}" srcOrd="0" destOrd="0" parTransId="{D2EBA2E0-12D7-4BD3-862F-F9AFC8667A5D}" sibTransId="{E7808D83-5723-478B-A3F9-EFE1F121CC41}"/>
    <dgm:cxn modelId="{FF71DF7C-5D1E-4D9A-87C4-DEBB07FB3446}" type="presParOf" srcId="{691A24C1-0876-4F05-9D75-43D2DEB4A531}" destId="{014C7C4F-D187-4757-BD24-4E6436F32C0F}" srcOrd="0" destOrd="0" presId="urn:microsoft.com/office/officeart/2005/8/layout/hierarchy2"/>
    <dgm:cxn modelId="{173567C4-F0B2-4229-8426-2481502EDEAA}" type="presParOf" srcId="{014C7C4F-D187-4757-BD24-4E6436F32C0F}" destId="{980F5286-770E-4E3E-AC95-3E8CF5147CA8}" srcOrd="0" destOrd="0" presId="urn:microsoft.com/office/officeart/2005/8/layout/hierarchy2"/>
    <dgm:cxn modelId="{80E5821D-EC01-4668-A2AE-47FC1BBA9B77}" type="presParOf" srcId="{014C7C4F-D187-4757-BD24-4E6436F32C0F}" destId="{55B9911C-AC52-44F9-BB28-35692AF55933}" srcOrd="1" destOrd="0" presId="urn:microsoft.com/office/officeart/2005/8/layout/hierarchy2"/>
    <dgm:cxn modelId="{70A135B1-3E42-4DEA-BA53-CB088925AB00}" type="presParOf" srcId="{55B9911C-AC52-44F9-BB28-35692AF55933}" destId="{3A80C2C8-792C-4AA3-A5FD-D466EB1C4C41}" srcOrd="0" destOrd="0" presId="urn:microsoft.com/office/officeart/2005/8/layout/hierarchy2"/>
    <dgm:cxn modelId="{6481E386-CB88-48D6-868C-5F5EDEE06751}" type="presParOf" srcId="{3A80C2C8-792C-4AA3-A5FD-D466EB1C4C41}" destId="{7F624CFB-DF42-4BAD-BFAD-26238821984F}" srcOrd="0" destOrd="0" presId="urn:microsoft.com/office/officeart/2005/8/layout/hierarchy2"/>
    <dgm:cxn modelId="{BE0A422E-3D0C-4883-A574-002FC3990A85}" type="presParOf" srcId="{55B9911C-AC52-44F9-BB28-35692AF55933}" destId="{79CF3AD1-0265-4816-B5DB-F34BCEDB10AF}" srcOrd="1" destOrd="0" presId="urn:microsoft.com/office/officeart/2005/8/layout/hierarchy2"/>
    <dgm:cxn modelId="{A54A81E7-1219-4673-871D-8258A5F0274B}" type="presParOf" srcId="{79CF3AD1-0265-4816-B5DB-F34BCEDB10AF}" destId="{AE383B5E-A00F-442F-B8BA-79847B954917}" srcOrd="0" destOrd="0" presId="urn:microsoft.com/office/officeart/2005/8/layout/hierarchy2"/>
    <dgm:cxn modelId="{FDE469F3-D234-410D-B835-F31E0A26D38F}" type="presParOf" srcId="{79CF3AD1-0265-4816-B5DB-F34BCEDB10AF}" destId="{43AF44FD-CD53-406D-8F27-D12B6D87AB21}" srcOrd="1" destOrd="0" presId="urn:microsoft.com/office/officeart/2005/8/layout/hierarchy2"/>
    <dgm:cxn modelId="{26D8604D-5B7A-47F7-966F-AA7CA9043D05}" type="presParOf" srcId="{55B9911C-AC52-44F9-BB28-35692AF55933}" destId="{09E1BE76-56CD-452F-8D9F-0AE63557535F}" srcOrd="2" destOrd="0" presId="urn:microsoft.com/office/officeart/2005/8/layout/hierarchy2"/>
    <dgm:cxn modelId="{77F7DD32-0029-4070-91A0-AB5E9C8EAF79}" type="presParOf" srcId="{09E1BE76-56CD-452F-8D9F-0AE63557535F}" destId="{11CB1F90-9A32-4FAA-841F-EAF072A293D0}" srcOrd="0" destOrd="0" presId="urn:microsoft.com/office/officeart/2005/8/layout/hierarchy2"/>
    <dgm:cxn modelId="{91589DC6-4B06-421D-95B4-D4AC43904CCB}" type="presParOf" srcId="{55B9911C-AC52-44F9-BB28-35692AF55933}" destId="{14508293-3C27-43D9-BF5A-D049332F4004}" srcOrd="3" destOrd="0" presId="urn:microsoft.com/office/officeart/2005/8/layout/hierarchy2"/>
    <dgm:cxn modelId="{2B63CAF4-6EA6-409C-BCDD-42822AAF20FF}" type="presParOf" srcId="{14508293-3C27-43D9-BF5A-D049332F4004}" destId="{0E38D538-9AC7-43E6-B464-E4A5D66CAD74}" srcOrd="0" destOrd="0" presId="urn:microsoft.com/office/officeart/2005/8/layout/hierarchy2"/>
    <dgm:cxn modelId="{B2C19A86-4FDC-407E-B6EF-5693391A5BAC}" type="presParOf" srcId="{14508293-3C27-43D9-BF5A-D049332F4004}" destId="{ADACEE9A-D829-4CDF-999B-39FDF594FB46}" srcOrd="1" destOrd="0" presId="urn:microsoft.com/office/officeart/2005/8/layout/hierarchy2"/>
    <dgm:cxn modelId="{75A358C2-560F-4FC4-B610-693972FD32CC}" type="presParOf" srcId="{ADACEE9A-D829-4CDF-999B-39FDF594FB46}" destId="{0213DEF0-5C9F-495E-BC28-791A9FFBA8CB}" srcOrd="0" destOrd="0" presId="urn:microsoft.com/office/officeart/2005/8/layout/hierarchy2"/>
    <dgm:cxn modelId="{D0705044-F555-4F90-B07D-BB2510B3DE4C}" type="presParOf" srcId="{0213DEF0-5C9F-495E-BC28-791A9FFBA8CB}" destId="{41EDF254-2956-47E8-8978-701473F6F8B9}" srcOrd="0" destOrd="0" presId="urn:microsoft.com/office/officeart/2005/8/layout/hierarchy2"/>
    <dgm:cxn modelId="{DFE297C9-AC9D-45D6-8FBB-89826D3D7DD5}" type="presParOf" srcId="{ADACEE9A-D829-4CDF-999B-39FDF594FB46}" destId="{EB3D2291-E4FA-4016-A4A9-41541F2B3001}" srcOrd="1" destOrd="0" presId="urn:microsoft.com/office/officeart/2005/8/layout/hierarchy2"/>
    <dgm:cxn modelId="{857664EE-277F-491F-A46B-58524A44A537}" type="presParOf" srcId="{EB3D2291-E4FA-4016-A4A9-41541F2B3001}" destId="{2304F64C-55EF-47D6-B3AD-36C656746357}" srcOrd="0" destOrd="0" presId="urn:microsoft.com/office/officeart/2005/8/layout/hierarchy2"/>
    <dgm:cxn modelId="{CC04EFEA-F75F-416A-8406-505A023E524D}" type="presParOf" srcId="{EB3D2291-E4FA-4016-A4A9-41541F2B3001}" destId="{0AC9A37E-144B-4209-A421-1B23CECBF1D0}" srcOrd="1" destOrd="0" presId="urn:microsoft.com/office/officeart/2005/8/layout/hierarchy2"/>
    <dgm:cxn modelId="{096A83C5-9541-435E-A7A8-7AB651314291}" type="presParOf" srcId="{ADACEE9A-D829-4CDF-999B-39FDF594FB46}" destId="{85E532DB-675B-444A-871B-3B2EFE044FA6}" srcOrd="2" destOrd="0" presId="urn:microsoft.com/office/officeart/2005/8/layout/hierarchy2"/>
    <dgm:cxn modelId="{20FECBFE-3C60-4F00-A484-CD72471B6212}" type="presParOf" srcId="{85E532DB-675B-444A-871B-3B2EFE044FA6}" destId="{A928236A-3927-40F1-B8FF-2CDCF045FDF6}" srcOrd="0" destOrd="0" presId="urn:microsoft.com/office/officeart/2005/8/layout/hierarchy2"/>
    <dgm:cxn modelId="{677DC994-5A48-4889-858E-74BF0672E0EA}" type="presParOf" srcId="{ADACEE9A-D829-4CDF-999B-39FDF594FB46}" destId="{F2D21FAE-F1DF-4437-AC84-41B30A495B02}" srcOrd="3" destOrd="0" presId="urn:microsoft.com/office/officeart/2005/8/layout/hierarchy2"/>
    <dgm:cxn modelId="{C16B6D13-DB49-44BE-8A5B-46960B322AFD}" type="presParOf" srcId="{F2D21FAE-F1DF-4437-AC84-41B30A495B02}" destId="{C39BAA82-5815-4B36-ADB6-4EC2B941A529}" srcOrd="0" destOrd="0" presId="urn:microsoft.com/office/officeart/2005/8/layout/hierarchy2"/>
    <dgm:cxn modelId="{C86B4835-881C-4068-8B0D-421A4B0EBC3F}" type="presParOf" srcId="{F2D21FAE-F1DF-4437-AC84-41B30A495B02}" destId="{FE011EC9-1CE2-45F9-8E7F-BD851B9F495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FE261-90BB-4BF0-AD2E-8A78976FABF0}">
      <dsp:nvSpPr>
        <dsp:cNvPr id="0" name=""/>
        <dsp:cNvSpPr/>
      </dsp:nvSpPr>
      <dsp:spPr>
        <a:xfrm>
          <a:off x="0" y="1901243"/>
          <a:ext cx="2891631" cy="97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Supervised Learning</a:t>
          </a:r>
        </a:p>
      </dsp:txBody>
      <dsp:txXfrm>
        <a:off x="0" y="1901243"/>
        <a:ext cx="2891631" cy="978243"/>
      </dsp:txXfrm>
    </dsp:sp>
    <dsp:sp modelId="{B9859A92-C761-4131-BBF5-7002AA427A6E}">
      <dsp:nvSpPr>
        <dsp:cNvPr id="0" name=""/>
        <dsp:cNvSpPr/>
      </dsp:nvSpPr>
      <dsp:spPr>
        <a:xfrm>
          <a:off x="2891631" y="1824818"/>
          <a:ext cx="578326" cy="1131094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08D7B-26FC-4CCE-A51C-A85ADA75E5BC}">
      <dsp:nvSpPr>
        <dsp:cNvPr id="0" name=""/>
        <dsp:cNvSpPr/>
      </dsp:nvSpPr>
      <dsp:spPr>
        <a:xfrm>
          <a:off x="3701287" y="1824818"/>
          <a:ext cx="7865237" cy="11310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100" kern="1200" dirty="0"/>
            <a:t>Classification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100" kern="1200" dirty="0"/>
            <a:t>Regression</a:t>
          </a:r>
        </a:p>
      </dsp:txBody>
      <dsp:txXfrm>
        <a:off x="3701287" y="1824818"/>
        <a:ext cx="7865237" cy="1131094"/>
      </dsp:txXfrm>
    </dsp:sp>
    <dsp:sp modelId="{87FD29A2-341F-4368-AB5B-C9D075D8FECD}">
      <dsp:nvSpPr>
        <dsp:cNvPr id="0" name=""/>
        <dsp:cNvSpPr/>
      </dsp:nvSpPr>
      <dsp:spPr>
        <a:xfrm>
          <a:off x="0" y="3067512"/>
          <a:ext cx="2891631" cy="97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kern="1200" dirty="0"/>
            <a:t>Unsupervised Learning</a:t>
          </a:r>
        </a:p>
      </dsp:txBody>
      <dsp:txXfrm>
        <a:off x="0" y="3067512"/>
        <a:ext cx="2891631" cy="978243"/>
      </dsp:txXfrm>
    </dsp:sp>
    <dsp:sp modelId="{31BC8903-0F93-449B-A28A-D98C158B72C2}">
      <dsp:nvSpPr>
        <dsp:cNvPr id="0" name=""/>
        <dsp:cNvSpPr/>
      </dsp:nvSpPr>
      <dsp:spPr>
        <a:xfrm>
          <a:off x="2891631" y="3067512"/>
          <a:ext cx="578326" cy="97824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8B73E-DE57-4403-A09F-BA24037DE67E}">
      <dsp:nvSpPr>
        <dsp:cNvPr id="0" name=""/>
        <dsp:cNvSpPr/>
      </dsp:nvSpPr>
      <dsp:spPr>
        <a:xfrm>
          <a:off x="3701287" y="3067512"/>
          <a:ext cx="7865237" cy="9782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3100" kern="1200" dirty="0"/>
            <a:t>Association Rules</a:t>
          </a:r>
        </a:p>
      </dsp:txBody>
      <dsp:txXfrm>
        <a:off x="3701287" y="3067512"/>
        <a:ext cx="7865237" cy="978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F5286-770E-4E3E-AC95-3E8CF5147CA8}">
      <dsp:nvSpPr>
        <dsp:cNvPr id="0" name=""/>
        <dsp:cNvSpPr/>
      </dsp:nvSpPr>
      <dsp:spPr>
        <a:xfrm>
          <a:off x="2848" y="431200"/>
          <a:ext cx="977675" cy="488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Colour</a:t>
          </a:r>
        </a:p>
      </dsp:txBody>
      <dsp:txXfrm>
        <a:off x="17166" y="445518"/>
        <a:ext cx="949039" cy="460231"/>
      </dsp:txXfrm>
    </dsp:sp>
    <dsp:sp modelId="{3A80C2C8-792C-4AA3-A5FD-D466EB1C4C41}">
      <dsp:nvSpPr>
        <dsp:cNvPr id="0" name=""/>
        <dsp:cNvSpPr/>
      </dsp:nvSpPr>
      <dsp:spPr>
        <a:xfrm rot="20609016">
          <a:off x="954584" y="417547"/>
          <a:ext cx="1257322" cy="158730"/>
        </a:xfrm>
        <a:custGeom>
          <a:avLst/>
          <a:gdLst/>
          <a:ahLst/>
          <a:cxnLst/>
          <a:rect l="0" t="0" r="0" b="0"/>
          <a:pathLst>
            <a:path>
              <a:moveTo>
                <a:pt x="0" y="79365"/>
              </a:moveTo>
              <a:lnTo>
                <a:pt x="1257322" y="793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1551812" y="465479"/>
        <a:ext cx="62866" cy="62866"/>
      </dsp:txXfrm>
    </dsp:sp>
    <dsp:sp modelId="{AE383B5E-A00F-442F-B8BA-79847B954917}">
      <dsp:nvSpPr>
        <dsp:cNvPr id="0" name=""/>
        <dsp:cNvSpPr/>
      </dsp:nvSpPr>
      <dsp:spPr>
        <a:xfrm>
          <a:off x="2185967" y="73756"/>
          <a:ext cx="977675" cy="488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Apple</a:t>
          </a:r>
        </a:p>
      </dsp:txBody>
      <dsp:txXfrm>
        <a:off x="2200285" y="88074"/>
        <a:ext cx="949039" cy="460231"/>
      </dsp:txXfrm>
    </dsp:sp>
    <dsp:sp modelId="{09E1BE76-56CD-452F-8D9F-0AE63557535F}">
      <dsp:nvSpPr>
        <dsp:cNvPr id="0" name=""/>
        <dsp:cNvSpPr/>
      </dsp:nvSpPr>
      <dsp:spPr>
        <a:xfrm rot="990984">
          <a:off x="954584" y="774991"/>
          <a:ext cx="1257322" cy="158730"/>
        </a:xfrm>
        <a:custGeom>
          <a:avLst/>
          <a:gdLst/>
          <a:ahLst/>
          <a:cxnLst/>
          <a:rect l="0" t="0" r="0" b="0"/>
          <a:pathLst>
            <a:path>
              <a:moveTo>
                <a:pt x="0" y="79365"/>
              </a:moveTo>
              <a:lnTo>
                <a:pt x="1257322" y="793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1551812" y="822923"/>
        <a:ext cx="62866" cy="62866"/>
      </dsp:txXfrm>
    </dsp:sp>
    <dsp:sp modelId="{0E38D538-9AC7-43E6-B464-E4A5D66CAD74}">
      <dsp:nvSpPr>
        <dsp:cNvPr id="0" name=""/>
        <dsp:cNvSpPr/>
      </dsp:nvSpPr>
      <dsp:spPr>
        <a:xfrm>
          <a:off x="2185967" y="788644"/>
          <a:ext cx="977675" cy="488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Shape</a:t>
          </a:r>
        </a:p>
      </dsp:txBody>
      <dsp:txXfrm>
        <a:off x="2200285" y="802962"/>
        <a:ext cx="949039" cy="460231"/>
      </dsp:txXfrm>
    </dsp:sp>
    <dsp:sp modelId="{0213DEF0-5C9F-495E-BC28-791A9FFBA8CB}">
      <dsp:nvSpPr>
        <dsp:cNvPr id="0" name=""/>
        <dsp:cNvSpPr/>
      </dsp:nvSpPr>
      <dsp:spPr>
        <a:xfrm rot="20609016">
          <a:off x="3137702" y="774991"/>
          <a:ext cx="1257322" cy="158730"/>
        </a:xfrm>
        <a:custGeom>
          <a:avLst/>
          <a:gdLst/>
          <a:ahLst/>
          <a:cxnLst/>
          <a:rect l="0" t="0" r="0" b="0"/>
          <a:pathLst>
            <a:path>
              <a:moveTo>
                <a:pt x="0" y="79365"/>
              </a:moveTo>
              <a:lnTo>
                <a:pt x="1257322" y="79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3734931" y="822923"/>
        <a:ext cx="62866" cy="62866"/>
      </dsp:txXfrm>
    </dsp:sp>
    <dsp:sp modelId="{2304F64C-55EF-47D6-B3AD-36C656746357}">
      <dsp:nvSpPr>
        <dsp:cNvPr id="0" name=""/>
        <dsp:cNvSpPr/>
      </dsp:nvSpPr>
      <dsp:spPr>
        <a:xfrm>
          <a:off x="4369086" y="431200"/>
          <a:ext cx="977675" cy="488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Banana</a:t>
          </a:r>
        </a:p>
      </dsp:txBody>
      <dsp:txXfrm>
        <a:off x="4383404" y="445518"/>
        <a:ext cx="949039" cy="460231"/>
      </dsp:txXfrm>
    </dsp:sp>
    <dsp:sp modelId="{85E532DB-675B-444A-871B-3B2EFE044FA6}">
      <dsp:nvSpPr>
        <dsp:cNvPr id="0" name=""/>
        <dsp:cNvSpPr/>
      </dsp:nvSpPr>
      <dsp:spPr>
        <a:xfrm rot="990984">
          <a:off x="3137702" y="1132435"/>
          <a:ext cx="1257322" cy="158730"/>
        </a:xfrm>
        <a:custGeom>
          <a:avLst/>
          <a:gdLst/>
          <a:ahLst/>
          <a:cxnLst/>
          <a:rect l="0" t="0" r="0" b="0"/>
          <a:pathLst>
            <a:path>
              <a:moveTo>
                <a:pt x="0" y="79365"/>
              </a:moveTo>
              <a:lnTo>
                <a:pt x="1257322" y="793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3734931" y="1180367"/>
        <a:ext cx="62866" cy="62866"/>
      </dsp:txXfrm>
    </dsp:sp>
    <dsp:sp modelId="{C39BAA82-5815-4B36-ADB6-4EC2B941A529}">
      <dsp:nvSpPr>
        <dsp:cNvPr id="0" name=""/>
        <dsp:cNvSpPr/>
      </dsp:nvSpPr>
      <dsp:spPr>
        <a:xfrm>
          <a:off x="4369086" y="1146088"/>
          <a:ext cx="977675" cy="488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Orange</a:t>
          </a:r>
        </a:p>
      </dsp:txBody>
      <dsp:txXfrm>
        <a:off x="4383404" y="1160406"/>
        <a:ext cx="949039" cy="460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32D66-7F5F-4C92-B134-76E9F5F23918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27CCB-55F1-4706-B0C8-BBA8FE5499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063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032A5C-E151-4AC2-B2F2-E343C523E0B5}"/>
              </a:ext>
            </a:extLst>
          </p:cNvPr>
          <p:cNvSpPr/>
          <p:nvPr userDrawn="1"/>
        </p:nvSpPr>
        <p:spPr>
          <a:xfrm flipH="1">
            <a:off x="0" y="-13010"/>
            <a:ext cx="159527" cy="6866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25D554-054D-47CA-A902-2B9FBE47FD81}"/>
              </a:ext>
            </a:extLst>
          </p:cNvPr>
          <p:cNvSpPr/>
          <p:nvPr userDrawn="1"/>
        </p:nvSpPr>
        <p:spPr>
          <a:xfrm>
            <a:off x="167148" y="-8673"/>
            <a:ext cx="12024852" cy="686667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78985-AABF-413A-B1C8-79C0889CC1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575" y="2215161"/>
            <a:ext cx="7840980" cy="2775549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Presentasi</a:t>
            </a:r>
            <a:br>
              <a:rPr lang="en-US" dirty="0"/>
            </a:br>
            <a:r>
              <a:rPr lang="en-US" dirty="0"/>
              <a:t>#1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B9B48-C63A-420D-886C-FBFA0EB1EB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0575" y="5200699"/>
            <a:ext cx="7840980" cy="96759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[[</a:t>
            </a:r>
            <a:r>
              <a:rPr lang="en-US" dirty="0" err="1"/>
              <a:t>Penyaji</a:t>
            </a:r>
            <a:r>
              <a:rPr lang="en-US" dirty="0"/>
              <a:t>]]</a:t>
            </a:r>
            <a:endParaRPr lang="id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42211D-2C96-42D3-B3FA-3D86CBBE9CBE}"/>
              </a:ext>
            </a:extLst>
          </p:cNvPr>
          <p:cNvSpPr/>
          <p:nvPr userDrawn="1"/>
        </p:nvSpPr>
        <p:spPr>
          <a:xfrm>
            <a:off x="0" y="-8673"/>
            <a:ext cx="89452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5C2905-F873-4E02-AA01-171E588F601F}"/>
              </a:ext>
            </a:extLst>
          </p:cNvPr>
          <p:cNvSpPr/>
          <p:nvPr userDrawn="1"/>
        </p:nvSpPr>
        <p:spPr>
          <a:xfrm>
            <a:off x="0" y="3420327"/>
            <a:ext cx="89452" cy="1570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85627C-46F4-4516-BAC2-A59493AEF257}"/>
              </a:ext>
            </a:extLst>
          </p:cNvPr>
          <p:cNvSpPr/>
          <p:nvPr userDrawn="1"/>
        </p:nvSpPr>
        <p:spPr>
          <a:xfrm>
            <a:off x="0" y="4990710"/>
            <a:ext cx="89452" cy="11775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9530-8FF5-48E8-BBB9-B5DFDA7EF50A}"/>
              </a:ext>
            </a:extLst>
          </p:cNvPr>
          <p:cNvSpPr/>
          <p:nvPr userDrawn="1"/>
        </p:nvSpPr>
        <p:spPr>
          <a:xfrm>
            <a:off x="0" y="6168291"/>
            <a:ext cx="89452" cy="689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7ABEA5E-F66B-4FE6-8581-4E59183E7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6" y="79555"/>
            <a:ext cx="3684286" cy="15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7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C6EC17-1AEB-420B-A103-EB05C818F99D}"/>
              </a:ext>
            </a:extLst>
          </p:cNvPr>
          <p:cNvSpPr/>
          <p:nvPr userDrawn="1"/>
        </p:nvSpPr>
        <p:spPr>
          <a:xfrm>
            <a:off x="6096000" y="346844"/>
            <a:ext cx="6096000" cy="65111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B7786-EFCE-4B60-BDBB-D64F91B9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E3DA-3BD2-4A50-81A0-58A7CCA3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310" y="599768"/>
            <a:ext cx="5567270" cy="57518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AFA47-24F9-4662-BF8C-DF351E4D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0FB372-3E8B-48BC-A95F-46353D49877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12420" y="1838632"/>
            <a:ext cx="5545394" cy="45130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919DBF-055D-4F5E-A939-8BA730BD3B13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742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12FFC3-F314-43DE-8DD6-E1E1FE53A33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B7786-EFCE-4B60-BDBB-D64F91B9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E3DA-3BD2-4A50-81A0-58A7CCA3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310" y="346844"/>
            <a:ext cx="5567270" cy="600479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AFA47-24F9-4662-BF8C-DF351E4D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0FB372-3E8B-48BC-A95F-46353D49877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12420" y="1838632"/>
            <a:ext cx="5545394" cy="45130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9094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7786-EFCE-4B60-BDBB-D64F91B9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E3DA-3BD2-4A50-81A0-58A7CCA3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310" y="599768"/>
            <a:ext cx="5545394" cy="57518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AFA47-24F9-4662-BF8C-DF351E4D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0FB372-3E8B-48BC-A95F-46353D49877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12420" y="1838632"/>
            <a:ext cx="5545394" cy="45130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1BB639-DEB8-4B91-8665-9563D5FA2660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2667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1908-5270-42EE-8760-9DC47EBF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529612"/>
            <a:ext cx="4613541" cy="15277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0ED2A-7EE7-43DF-B26D-1B755D0FE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29612"/>
            <a:ext cx="6696392" cy="61946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DF0F1-B104-42C7-B9F7-C56F955BC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20" y="2057399"/>
            <a:ext cx="4613541" cy="43630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8D7F8-EDAE-4391-9FEC-04F6F66F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115CA0-4C28-40A3-8C49-19863EB03302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75512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riculum Vita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1FBE-CBCC-458A-BBB8-828E4485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12" y="481781"/>
            <a:ext cx="7425568" cy="12089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FA014-EA6F-452B-8D60-4F5CB95242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8D0B6A-3EB4-4B08-BDF3-63CACB3394D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54011" y="1838632"/>
            <a:ext cx="7425567" cy="46337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835C53D-081C-4AFD-A445-7B7A8EE75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2420" y="481782"/>
            <a:ext cx="3822258" cy="35415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502549-F7FE-4B7C-B6AE-5935E68DE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420" y="4278313"/>
            <a:ext cx="3822258" cy="219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9905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08B80669-2771-474F-A1D4-2C886BC70B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0" y="5209754"/>
            <a:ext cx="3649696" cy="14981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FED4C1-56EF-494C-AFE8-4752FE094C05}"/>
              </a:ext>
            </a:extLst>
          </p:cNvPr>
          <p:cNvCxnSpPr>
            <a:cxnSpLocks/>
          </p:cNvCxnSpPr>
          <p:nvPr userDrawn="1"/>
        </p:nvCxnSpPr>
        <p:spPr>
          <a:xfrm>
            <a:off x="3991986" y="5328199"/>
            <a:ext cx="0" cy="130601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BAF4C8-F42F-4832-8CCE-6663A19574F2}"/>
              </a:ext>
            </a:extLst>
          </p:cNvPr>
          <p:cNvSpPr txBox="1"/>
          <p:nvPr userDrawn="1"/>
        </p:nvSpPr>
        <p:spPr>
          <a:xfrm>
            <a:off x="4168200" y="5358679"/>
            <a:ext cx="2750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u="none" dirty="0">
                <a:solidFill>
                  <a:schemeClr val="accent2"/>
                </a:solidFill>
              </a:rPr>
              <a:t>www.</a:t>
            </a:r>
            <a:r>
              <a:rPr lang="id-ID" b="1" u="none" dirty="0">
                <a:solidFill>
                  <a:schemeClr val="tx1"/>
                </a:solidFill>
              </a:rPr>
              <a:t>mofdac.id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dirty="0">
                <a:solidFill>
                  <a:schemeClr val="accent2"/>
                </a:solidFill>
              </a:rPr>
              <a:t>github.</a:t>
            </a:r>
            <a:r>
              <a:rPr lang="id-ID" b="1" dirty="0"/>
              <a:t>com/</a:t>
            </a:r>
            <a:r>
              <a:rPr lang="id-ID" b="1" dirty="0" err="1"/>
              <a:t>mofdac</a:t>
            </a:r>
            <a:endParaRPr lang="id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dirty="0">
                <a:solidFill>
                  <a:schemeClr val="accent2"/>
                </a:solidFill>
              </a:rPr>
              <a:t>youtube.</a:t>
            </a:r>
            <a:r>
              <a:rPr lang="id-ID" b="1" dirty="0"/>
              <a:t>com/</a:t>
            </a:r>
            <a:r>
              <a:rPr lang="id-ID" b="1" dirty="0" err="1"/>
              <a:t>mofdac</a:t>
            </a:r>
            <a:endParaRPr lang="id-ID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dirty="0">
                <a:solidFill>
                  <a:schemeClr val="accent2"/>
                </a:solidFill>
              </a:rPr>
              <a:t>instagram.</a:t>
            </a:r>
            <a:r>
              <a:rPr lang="id-ID" b="1" dirty="0"/>
              <a:t>com/</a:t>
            </a:r>
            <a:r>
              <a:rPr lang="id-ID" b="1" dirty="0" err="1"/>
              <a:t>mof.dac</a:t>
            </a:r>
            <a:endParaRPr lang="id-ID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3452B-7A81-42A7-8B12-820096851453}"/>
              </a:ext>
            </a:extLst>
          </p:cNvPr>
          <p:cNvSpPr/>
          <p:nvPr userDrawn="1"/>
        </p:nvSpPr>
        <p:spPr>
          <a:xfrm flipH="1">
            <a:off x="159025" y="3420327"/>
            <a:ext cx="12032973" cy="1570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E1299D-F6A3-4551-9D3A-3BBFC26B8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540" y="3609417"/>
            <a:ext cx="11567159" cy="1192201"/>
          </a:xfrm>
        </p:spPr>
        <p:txBody>
          <a:bodyPr>
            <a:normAutofit/>
          </a:bodyPr>
          <a:lstStyle>
            <a:lvl1pPr algn="l"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id-ID" dirty="0"/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28397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7C61-34D0-4B1E-AF2F-5CE6731B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3643"/>
            <a:ext cx="6096000" cy="3504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D4CE-E23E-4799-9B4F-CF4AD7D62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506896"/>
            <a:ext cx="11567160" cy="5869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E9CB4-C32C-4FED-8ED8-EEF4620D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" y="66293"/>
            <a:ext cx="4141593" cy="210614"/>
          </a:xfrm>
        </p:spPr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694C7-6648-4806-AE09-BE6397EB20AE}"/>
              </a:ext>
            </a:extLst>
          </p:cNvPr>
          <p:cNvSpPr/>
          <p:nvPr userDrawn="1"/>
        </p:nvSpPr>
        <p:spPr>
          <a:xfrm>
            <a:off x="6096000" y="-3643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15770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81CC-28C1-4F7E-9EA1-60E8490B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9" y="2202426"/>
            <a:ext cx="5449283" cy="3972232"/>
          </a:xfrm>
          <a:noFill/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BD366-4AB2-4183-93EC-293ADEAD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26C502-7292-4096-BA4C-DC77B5CCA15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FA0ADE-9DC9-4E1B-AF92-B26670C040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5978012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355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81CC-28C1-4F7E-9EA1-60E8490B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9" y="2202426"/>
            <a:ext cx="5449283" cy="3972232"/>
          </a:xfrm>
          <a:noFill/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BD366-4AB2-4183-93EC-293ADEAD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26C502-7292-4096-BA4C-DC77B5CCA15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FA0ADE-9DC9-4E1B-AF92-B26670C040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5978012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28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35B8-FB5D-42D8-A713-7F2A2FB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994AE-69ED-4CF4-9889-446BF6AED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420" y="1825625"/>
            <a:ext cx="5707380" cy="4550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25941-C28D-4B49-93D4-28141B09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07380" cy="4550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A3426-D8E9-4B69-91BC-63C104FC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49BA0-3F99-42E1-AD08-A6AC05990AE1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658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6FAC-3077-44D1-83C1-3318683B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9" y="481781"/>
            <a:ext cx="11567159" cy="12089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F2ED-7201-46EA-A0A6-E22220EB7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0" y="1681163"/>
            <a:ext cx="568515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A2BF7-9835-4D6E-B0D7-B9138F566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420" y="2505075"/>
            <a:ext cx="568515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656C1-1A58-4D86-A0A8-C3DBE1B3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7073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42E017-8488-4B8B-9ED8-2FB69364A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0737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60043-7B96-4DD3-9FE9-485CF799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Ministry of Finance Data Analytics Community</a:t>
            </a:r>
            <a:endParaRPr lang="id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8C4C2F-9097-4BF8-AA50-0B8378CAFBA4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690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A14C-EAAD-44FC-948E-30B9D9499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69490"/>
            <a:ext cx="11567160" cy="5919019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4AA91-4E6C-47C6-BA57-D0E2D106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A4D80C-1385-489D-9CA6-FFFF1D6A3294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2197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66D7-F997-425B-A549-3E9F7DC1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81780"/>
            <a:ext cx="11567160" cy="5919019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E572F-034E-44E7-9DBC-72DE607EC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A5FE40-24E7-42CC-959F-A51B7186EDF3}"/>
              </a:ext>
            </a:extLst>
          </p:cNvPr>
          <p:cNvSpPr/>
          <p:nvPr userDrawn="1"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8329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20B76-065A-49D7-81B8-0E132C1E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123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DE2FD7D-A1DC-4958-84C8-5E58A9913321}"/>
              </a:ext>
            </a:extLst>
          </p:cNvPr>
          <p:cNvSpPr/>
          <p:nvPr userDrawn="1"/>
        </p:nvSpPr>
        <p:spPr>
          <a:xfrm flipH="1">
            <a:off x="0" y="-13010"/>
            <a:ext cx="159527" cy="6866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B800D-9A0A-4C66-A512-E358C4DF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81781"/>
            <a:ext cx="11567160" cy="120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F3C06-1EE0-4775-BD24-3E9A9D80D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0" y="1825625"/>
            <a:ext cx="115671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3F006-D36B-4B06-A6D8-2E59AC4B0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Ministry of Finance Data Analytics Community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DE1B69-6BC1-4FF2-9EDF-7EA22A8CC787}"/>
              </a:ext>
            </a:extLst>
          </p:cNvPr>
          <p:cNvSpPr/>
          <p:nvPr userDrawn="1"/>
        </p:nvSpPr>
        <p:spPr>
          <a:xfrm>
            <a:off x="0" y="-8673"/>
            <a:ext cx="89452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5B8AC-849E-483D-B608-C498B96B4966}"/>
              </a:ext>
            </a:extLst>
          </p:cNvPr>
          <p:cNvSpPr/>
          <p:nvPr userDrawn="1"/>
        </p:nvSpPr>
        <p:spPr>
          <a:xfrm>
            <a:off x="0" y="3420327"/>
            <a:ext cx="89452" cy="1570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C282FA-F460-494C-A9ED-6F85A307021E}"/>
              </a:ext>
            </a:extLst>
          </p:cNvPr>
          <p:cNvSpPr/>
          <p:nvPr userDrawn="1"/>
        </p:nvSpPr>
        <p:spPr>
          <a:xfrm>
            <a:off x="0" y="4990710"/>
            <a:ext cx="89452" cy="11775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FEACF-47D8-44DB-8D2E-195D0A411D5D}"/>
              </a:ext>
            </a:extLst>
          </p:cNvPr>
          <p:cNvSpPr/>
          <p:nvPr userDrawn="1"/>
        </p:nvSpPr>
        <p:spPr>
          <a:xfrm>
            <a:off x="0" y="6168291"/>
            <a:ext cx="89452" cy="689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430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2" r:id="rId5"/>
    <p:sldLayoutId id="2147483653" r:id="rId6"/>
    <p:sldLayoutId id="2147483654" r:id="rId7"/>
    <p:sldLayoutId id="2147483664" r:id="rId8"/>
    <p:sldLayoutId id="2147483655" r:id="rId9"/>
    <p:sldLayoutId id="2147483656" r:id="rId10"/>
    <p:sldLayoutId id="2147483660" r:id="rId11"/>
    <p:sldLayoutId id="2147483663" r:id="rId12"/>
    <p:sldLayoutId id="2147483657" r:id="rId13"/>
    <p:sldLayoutId id="2147483662" r:id="rId14"/>
    <p:sldLayoutId id="214748366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F68D-7401-4DA4-B5E3-2899102D7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84867-CADD-4F33-A840-E3C3E17EE6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MoFDAC</a:t>
            </a:r>
            <a:r>
              <a:rPr lang="en-US" dirty="0"/>
              <a:t> – Core 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31347-D870-4B56-903C-9C2F8F4AD861}"/>
              </a:ext>
            </a:extLst>
          </p:cNvPr>
          <p:cNvSpPr/>
          <p:nvPr/>
        </p:nvSpPr>
        <p:spPr>
          <a:xfrm>
            <a:off x="10940163" y="274487"/>
            <a:ext cx="1251837" cy="984620"/>
          </a:xfrm>
          <a:prstGeom prst="rect">
            <a:avLst/>
          </a:prstGeom>
          <a:blipFill dpi="0" rotWithShape="1">
            <a:blip r:embed="rId2">
              <a:alphaModFix amt="9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D35E2C-6C82-4CEA-B1B8-E013C3AD712A}"/>
              </a:ext>
            </a:extLst>
          </p:cNvPr>
          <p:cNvSpPr/>
          <p:nvPr/>
        </p:nvSpPr>
        <p:spPr>
          <a:xfrm>
            <a:off x="473820" y="5805273"/>
            <a:ext cx="885825" cy="885825"/>
          </a:xfrm>
          <a:prstGeom prst="ellipse">
            <a:avLst/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7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2584-4EB1-4A9B-83CC-79CB8368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A85E3-38B8-4E65-8DF4-CBEF4FF0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C21F98-DA3E-4B67-8AB1-E6741E7DD06C}"/>
              </a:ext>
            </a:extLst>
          </p:cNvPr>
          <p:cNvSpPr txBox="1">
            <a:spLocks/>
          </p:cNvSpPr>
          <p:nvPr/>
        </p:nvSpPr>
        <p:spPr>
          <a:xfrm>
            <a:off x="312420" y="481781"/>
            <a:ext cx="11567160" cy="1208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>
                <a:solidFill>
                  <a:schemeClr val="accent2">
                    <a:lumMod val="50000"/>
                  </a:schemeClr>
                </a:solidFill>
              </a:rPr>
              <a:t>Contoh Association Rules</a:t>
            </a:r>
            <a:endParaRPr lang="id-ID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1C7F26-7414-4B22-A549-EE6F208AD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825625"/>
            <a:ext cx="11567160" cy="455059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Contoh</a:t>
            </a:r>
            <a:r>
              <a:rPr lang="en-US" sz="24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Rule: “A =&gt; B [support, confidence]”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Beli</a:t>
            </a:r>
            <a:r>
              <a:rPr lang="en-US" sz="2400" dirty="0"/>
              <a:t>(“susu”) =&gt; </a:t>
            </a:r>
            <a:r>
              <a:rPr lang="en-US" sz="2400" dirty="0" err="1"/>
              <a:t>Beli</a:t>
            </a:r>
            <a:r>
              <a:rPr lang="en-US" sz="2400" dirty="0"/>
              <a:t>(“</a:t>
            </a:r>
            <a:r>
              <a:rPr lang="en-US" sz="2400" dirty="0" err="1"/>
              <a:t>telur</a:t>
            </a:r>
            <a:r>
              <a:rPr lang="en-US" sz="2400" dirty="0"/>
              <a:t>”) [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30%, 80%</a:t>
            </a:r>
            <a:r>
              <a:rPr lang="en-US" sz="2400" b="1" dirty="0"/>
              <a:t>]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Gejala</a:t>
            </a:r>
            <a:r>
              <a:rPr lang="en-US" sz="2400" dirty="0"/>
              <a:t>(“</a:t>
            </a:r>
            <a:r>
              <a:rPr lang="en-US" sz="2400" dirty="0" err="1"/>
              <a:t>nyeri</a:t>
            </a:r>
            <a:r>
              <a:rPr lang="en-US" sz="2400" dirty="0"/>
              <a:t> dada”) ^ </a:t>
            </a:r>
            <a:r>
              <a:rPr lang="en-US" sz="2400" dirty="0" err="1"/>
              <a:t>Gejala</a:t>
            </a:r>
            <a:r>
              <a:rPr lang="en-US" sz="2400" dirty="0"/>
              <a:t>(“dada </a:t>
            </a:r>
            <a:r>
              <a:rPr lang="en-US" sz="2400" dirty="0" err="1"/>
              <a:t>terasa</a:t>
            </a:r>
            <a:r>
              <a:rPr lang="en-US" sz="2400" dirty="0"/>
              <a:t> </a:t>
            </a:r>
            <a:r>
              <a:rPr lang="en-US" sz="2400" dirty="0" err="1"/>
              <a:t>terbakar</a:t>
            </a:r>
            <a:r>
              <a:rPr lang="en-US" sz="2400" dirty="0"/>
              <a:t> </a:t>
            </a: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makan</a:t>
            </a:r>
            <a:r>
              <a:rPr lang="en-US" sz="2400" dirty="0"/>
              <a:t>”) =&gt; </a:t>
            </a:r>
            <a:r>
              <a:rPr lang="en-US" sz="2400" dirty="0" err="1"/>
              <a:t>Sakit</a:t>
            </a:r>
            <a:r>
              <a:rPr lang="en-US" sz="2400" dirty="0"/>
              <a:t>(“</a:t>
            </a:r>
            <a:r>
              <a:rPr lang="en-US" sz="2400" dirty="0" err="1"/>
              <a:t>gerd</a:t>
            </a:r>
            <a:r>
              <a:rPr lang="en-US" sz="2400" dirty="0"/>
              <a:t>”) [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20%, 90%]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Nilai support 30% </a:t>
            </a:r>
            <a:r>
              <a:rPr lang="en-US" sz="2400" dirty="0" err="1"/>
              <a:t>menandakan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kemunculan</a:t>
            </a:r>
            <a:r>
              <a:rPr lang="en-US" sz="2400" dirty="0"/>
              <a:t> transaksi </a:t>
            </a:r>
            <a:r>
              <a:rPr lang="en-US" sz="2400" dirty="0" err="1"/>
              <a:t>pembelian</a:t>
            </a:r>
            <a:r>
              <a:rPr lang="en-US" sz="2400" dirty="0"/>
              <a:t> susu dan </a:t>
            </a:r>
            <a:r>
              <a:rPr lang="en-US" sz="2400" dirty="0" err="1"/>
              <a:t>telur</a:t>
            </a:r>
            <a:r>
              <a:rPr lang="en-US" sz="2400" dirty="0"/>
              <a:t> </a:t>
            </a:r>
            <a:r>
              <a:rPr lang="en-US" sz="2400" dirty="0" err="1"/>
              <a:t>bersamaan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keseluruhan</a:t>
            </a:r>
            <a:r>
              <a:rPr lang="en-US" sz="2400" dirty="0"/>
              <a:t> transaksi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Nilai confidence 80%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menandakan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transaksi </a:t>
            </a:r>
            <a:r>
              <a:rPr lang="en-US" sz="2400" dirty="0" err="1"/>
              <a:t>pelanggan</a:t>
            </a:r>
            <a:r>
              <a:rPr lang="en-US" sz="2400" dirty="0"/>
              <a:t> yang </a:t>
            </a:r>
            <a:r>
              <a:rPr lang="en-US" sz="2400" dirty="0" err="1"/>
              <a:t>membeli</a:t>
            </a:r>
            <a:r>
              <a:rPr lang="en-US" sz="2400" dirty="0"/>
              <a:t> susu </a:t>
            </a:r>
            <a:r>
              <a:rPr lang="en-US" sz="2400" dirty="0" err="1"/>
              <a:t>pasti</a:t>
            </a:r>
            <a:r>
              <a:rPr lang="en-US" sz="2400" dirty="0"/>
              <a:t> </a:t>
            </a:r>
            <a:r>
              <a:rPr lang="en-US" sz="2400" dirty="0" err="1"/>
              <a:t>membeli</a:t>
            </a:r>
            <a:r>
              <a:rPr lang="en-US" sz="2400" dirty="0"/>
              <a:t> </a:t>
            </a:r>
            <a:r>
              <a:rPr lang="en-US" sz="2400" dirty="0" err="1"/>
              <a:t>telur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keseluruhan</a:t>
            </a:r>
            <a:r>
              <a:rPr lang="en-US" sz="2400" dirty="0"/>
              <a:t> transaksi </a:t>
            </a:r>
            <a:r>
              <a:rPr lang="en-US" sz="2400" dirty="0" err="1"/>
              <a:t>pembelian</a:t>
            </a:r>
            <a:r>
              <a:rPr lang="en-US" sz="2400" dirty="0"/>
              <a:t> susu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Rule yang </a:t>
            </a:r>
            <a:r>
              <a:rPr lang="en-US" sz="2400" dirty="0" err="1"/>
              <a:t>memenuhi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minimum support dan minimum confidence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treshold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/>
              <a:t>yang </a:t>
            </a:r>
            <a:r>
              <a:rPr lang="en-US" sz="2400" dirty="0" err="1"/>
              <a:t>diharapkan</a:t>
            </a:r>
            <a:r>
              <a:rPr lang="en-US" sz="2400" dirty="0"/>
              <a:t>, bisa </a:t>
            </a:r>
            <a:r>
              <a:rPr lang="en-US" sz="2400" dirty="0" err="1"/>
              <a:t>dikatakan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hubungan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yang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kuat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38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4FB1-D0EB-493B-90CD-8B5FE5AF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C7371-454B-4BB5-81C4-AB75F14D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9C6338-011F-46A9-8729-704734634AAF}"/>
              </a:ext>
            </a:extLst>
          </p:cNvPr>
          <p:cNvSpPr txBox="1">
            <a:spLocks/>
          </p:cNvSpPr>
          <p:nvPr/>
        </p:nvSpPr>
        <p:spPr>
          <a:xfrm>
            <a:off x="312420" y="481781"/>
            <a:ext cx="11567160" cy="1208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800">
                <a:solidFill>
                  <a:schemeClr val="accent2">
                    <a:lumMod val="50000"/>
                  </a:schemeClr>
                </a:solidFill>
              </a:rPr>
              <a:t>Perhitungan Support dan Confidence</a:t>
            </a:r>
            <a:endParaRPr lang="id-ID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5130F-6F33-49F6-9D0C-52BB845D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187251"/>
            <a:ext cx="661035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9EB23C-43BF-4E28-8790-473EC35A2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87" y="3907162"/>
            <a:ext cx="73628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A690-362D-4542-8781-4A3B83D1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C96E3-D9BF-4FE2-AAA6-F518260D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5A19F9-28F0-4A26-AF74-8E9E7BA4A1C4}"/>
              </a:ext>
            </a:extLst>
          </p:cNvPr>
          <p:cNvSpPr txBox="1">
            <a:spLocks/>
          </p:cNvSpPr>
          <p:nvPr/>
        </p:nvSpPr>
        <p:spPr>
          <a:xfrm>
            <a:off x="312420" y="481781"/>
            <a:ext cx="11567160" cy="1208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>
                <a:solidFill>
                  <a:schemeClr val="accent2">
                    <a:lumMod val="50000"/>
                  </a:schemeClr>
                </a:solidFill>
              </a:rPr>
              <a:t>Contoh Pengaplikasian</a:t>
            </a:r>
            <a:endParaRPr lang="id-ID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87A4C0-972F-4779-9FC8-075473265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825625"/>
            <a:ext cx="11567160" cy="45505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Market-basket Analysis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* =&gt; </a:t>
            </a:r>
            <a:r>
              <a:rPr lang="en-US" dirty="0" err="1"/>
              <a:t>Sapu</a:t>
            </a:r>
            <a:r>
              <a:rPr lang="en-US" dirty="0"/>
              <a:t> (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penjual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 untuk </a:t>
            </a:r>
            <a:r>
              <a:rPr lang="en-US" dirty="0" err="1"/>
              <a:t>meningkatkan</a:t>
            </a:r>
            <a:r>
              <a:rPr lang="en-US" dirty="0"/>
              <a:t> penjualan </a:t>
            </a:r>
            <a:r>
              <a:rPr lang="en-US" dirty="0" err="1"/>
              <a:t>sapu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Sabun</a:t>
            </a:r>
            <a:r>
              <a:rPr lang="en-US" dirty="0"/>
              <a:t> =&gt; * (Stok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penjual</a:t>
            </a:r>
            <a:r>
              <a:rPr lang="en-US" dirty="0"/>
              <a:t> </a:t>
            </a:r>
            <a:r>
              <a:rPr lang="en-US" dirty="0" err="1"/>
              <a:t>siapkan</a:t>
            </a:r>
            <a:r>
              <a:rPr lang="en-US" dirty="0"/>
              <a:t> untuk </a:t>
            </a:r>
            <a:r>
              <a:rPr lang="en-US" dirty="0" err="1"/>
              <a:t>mengantisipasi</a:t>
            </a:r>
            <a:r>
              <a:rPr lang="en-US" dirty="0"/>
              <a:t> </a:t>
            </a:r>
            <a:r>
              <a:rPr lang="en-US" dirty="0" err="1"/>
              <a:t>pembeli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sabun</a:t>
            </a:r>
            <a:r>
              <a:rPr lang="en-US" dirty="0"/>
              <a:t> dan </a:t>
            </a:r>
            <a:r>
              <a:rPr lang="en-US" dirty="0" err="1"/>
              <a:t>barang</a:t>
            </a:r>
            <a:r>
              <a:rPr lang="en-US" dirty="0"/>
              <a:t>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dibeli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Cross-selling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Medical Analysis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gejala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dengan </a:t>
            </a:r>
            <a:r>
              <a:rPr lang="en-US" dirty="0" err="1"/>
              <a:t>penyakit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sebab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dengan </a:t>
            </a:r>
            <a:r>
              <a:rPr lang="en-US" dirty="0" err="1"/>
              <a:t>penyakit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obat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dengan </a:t>
            </a:r>
            <a:r>
              <a:rPr lang="en-US" dirty="0" err="1"/>
              <a:t>obat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433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F9BC-5D91-4760-AB30-E5E43C65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573F0-6F4E-4C2D-82D9-EE99BAA0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39AB9A-9EF6-4098-A8DE-DA272E51EFB4}"/>
              </a:ext>
            </a:extLst>
          </p:cNvPr>
          <p:cNvSpPr txBox="1">
            <a:spLocks/>
          </p:cNvSpPr>
          <p:nvPr/>
        </p:nvSpPr>
        <p:spPr>
          <a:xfrm>
            <a:off x="312420" y="481781"/>
            <a:ext cx="11567160" cy="1208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>
                <a:solidFill>
                  <a:schemeClr val="accent2">
                    <a:lumMod val="50000"/>
                  </a:schemeClr>
                </a:solidFill>
              </a:rPr>
              <a:t>Frequent Itemset</a:t>
            </a:r>
            <a:endParaRPr lang="id-ID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373EFB-AF6B-43D8-BD9E-229027A2A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825625"/>
            <a:ext cx="11567160" cy="45505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Frequent itemset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item yang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memenuhi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minimum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nilai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support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Subset </a:t>
            </a:r>
            <a:r>
              <a:rPr lang="en-US" dirty="0" err="1"/>
              <a:t>dari</a:t>
            </a:r>
            <a:r>
              <a:rPr lang="en-US" dirty="0"/>
              <a:t> frequent itemset </a:t>
            </a:r>
            <a:r>
              <a:rPr lang="en-US" dirty="0" err="1"/>
              <a:t>pasti</a:t>
            </a:r>
            <a:r>
              <a:rPr lang="en-US" dirty="0"/>
              <a:t> juga </a:t>
            </a:r>
            <a:r>
              <a:rPr lang="en-US" dirty="0" err="1"/>
              <a:t>merupakan</a:t>
            </a:r>
            <a:r>
              <a:rPr lang="en-US" dirty="0"/>
              <a:t> frequent itemset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Contoh</a:t>
            </a:r>
            <a:r>
              <a:rPr lang="en-US" dirty="0"/>
              <a:t>: Jika penjualan item A dan B yang </a:t>
            </a:r>
            <a:r>
              <a:rPr lang="en-US" dirty="0" err="1"/>
              <a:t>dibeli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frequent itemset, </a:t>
            </a:r>
            <a:r>
              <a:rPr lang="en-US" dirty="0" err="1"/>
              <a:t>maka</a:t>
            </a:r>
            <a:r>
              <a:rPr lang="en-US" dirty="0"/>
              <a:t> item A dan B </a:t>
            </a:r>
            <a:r>
              <a:rPr lang="en-US" dirty="0" err="1"/>
              <a:t>sendiri</a:t>
            </a:r>
            <a:r>
              <a:rPr lang="en-US" dirty="0"/>
              <a:t> juga masing-masing </a:t>
            </a:r>
            <a:r>
              <a:rPr lang="en-US" dirty="0" err="1"/>
              <a:t>merupakan</a:t>
            </a:r>
            <a:r>
              <a:rPr lang="en-US" dirty="0"/>
              <a:t> frequent itemset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Frequent itemset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dihitung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secara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berulang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berdasarkan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k-itemset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Gunakan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frequent itemset </a:t>
            </a:r>
            <a:r>
              <a:rPr lang="en-US" dirty="0"/>
              <a:t>untuk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mencari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korelasi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atau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hubungan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sebab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akibat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yang </a:t>
            </a:r>
            <a:r>
              <a:rPr lang="en-US" dirty="0" err="1"/>
              <a:t>dimiliki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0549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4259-44AB-4E50-9552-C6735AF1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DE280-CAF6-4153-82DD-0441F8E8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A89562-A1DB-4833-BA8B-DAC7964F4FFD}"/>
              </a:ext>
            </a:extLst>
          </p:cNvPr>
          <p:cNvSpPr txBox="1">
            <a:spLocks/>
          </p:cNvSpPr>
          <p:nvPr/>
        </p:nvSpPr>
        <p:spPr>
          <a:xfrm>
            <a:off x="312420" y="481781"/>
            <a:ext cx="11567160" cy="1208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>
                <a:solidFill>
                  <a:schemeClr val="accent2">
                    <a:lumMod val="50000"/>
                  </a:schemeClr>
                </a:solidFill>
              </a:rPr>
              <a:t>Contoh Frequent Itemset dalam mencari korelasi atau hubungan sebab akibat</a:t>
            </a:r>
            <a:endParaRPr lang="id-ID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4F7414-8611-4DF6-A2E7-1C8521456B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298741"/>
              </p:ext>
            </p:extLst>
          </p:nvPr>
        </p:nvGraphicFramePr>
        <p:xfrm>
          <a:off x="312738" y="1825625"/>
          <a:ext cx="26450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001">
                  <a:extLst>
                    <a:ext uri="{9D8B030D-6E8A-4147-A177-3AD203B41FA5}">
                      <a16:colId xmlns:a16="http://schemas.microsoft.com/office/drawing/2014/main" val="873248019"/>
                    </a:ext>
                  </a:extLst>
                </a:gridCol>
                <a:gridCol w="2062065">
                  <a:extLst>
                    <a:ext uri="{9D8B030D-6E8A-4147-A177-3AD203B41FA5}">
                      <a16:colId xmlns:a16="http://schemas.microsoft.com/office/drawing/2014/main" val="443569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Items </a:t>
                      </a:r>
                      <a:r>
                        <a:rPr lang="en-US" dirty="0" err="1"/>
                        <a:t>Pembelian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3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 C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56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 B, C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39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 D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58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B, E, F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744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3B0561-EDE3-4D64-93FA-08907DB2E1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955520"/>
              </p:ext>
            </p:extLst>
          </p:nvPr>
        </p:nvGraphicFramePr>
        <p:xfrm>
          <a:off x="4813204" y="1825625"/>
          <a:ext cx="3444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416">
                  <a:extLst>
                    <a:ext uri="{9D8B030D-6E8A-4147-A177-3AD203B41FA5}">
                      <a16:colId xmlns:a16="http://schemas.microsoft.com/office/drawing/2014/main" val="873248019"/>
                    </a:ext>
                  </a:extLst>
                </a:gridCol>
                <a:gridCol w="1240972">
                  <a:extLst>
                    <a:ext uri="{9D8B030D-6E8A-4147-A177-3AD203B41FA5}">
                      <a16:colId xmlns:a16="http://schemas.microsoft.com/office/drawing/2014/main" val="443569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Frequent Itemset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3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{A}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75%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56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{B}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39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{C}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58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{A, C}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50%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7442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EFE36754-4EC7-4A1D-89F8-7E66902DD12C}"/>
              </a:ext>
            </a:extLst>
          </p:cNvPr>
          <p:cNvSpPr/>
          <p:nvPr/>
        </p:nvSpPr>
        <p:spPr>
          <a:xfrm>
            <a:off x="3497588" y="2384166"/>
            <a:ext cx="821094" cy="737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2B24EE-4C10-4926-AC94-7BC9AB98CA4D}"/>
              </a:ext>
            </a:extLst>
          </p:cNvPr>
          <p:cNvSpPr/>
          <p:nvPr/>
        </p:nvSpPr>
        <p:spPr>
          <a:xfrm>
            <a:off x="8593492" y="1825625"/>
            <a:ext cx="2901821" cy="185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Requirement:</a:t>
            </a:r>
            <a:br>
              <a:rPr lang="en-US" dirty="0"/>
            </a:br>
            <a:r>
              <a:rPr lang="en-US" dirty="0"/>
              <a:t>Min. Support 50%</a:t>
            </a:r>
          </a:p>
          <a:p>
            <a:pPr algn="ctr"/>
            <a:r>
              <a:rPr lang="en-US" dirty="0"/>
              <a:t>Min. Confidence 50%</a:t>
            </a:r>
            <a:endParaRPr lang="id-ID" dirty="0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F63FAD2D-0B41-4FFD-B459-B03674339213}"/>
              </a:ext>
            </a:extLst>
          </p:cNvPr>
          <p:cNvSpPr/>
          <p:nvPr/>
        </p:nvSpPr>
        <p:spPr>
          <a:xfrm>
            <a:off x="312420" y="4161453"/>
            <a:ext cx="11182893" cy="1940767"/>
          </a:xfrm>
          <a:prstGeom prst="round2Same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t"/>
          <a:lstStyle/>
          <a:p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Keterhubungan</a:t>
            </a:r>
            <a:r>
              <a:rPr lang="en-US" dirty="0"/>
              <a:t> atau </a:t>
            </a:r>
            <a:r>
              <a:rPr lang="en-US" dirty="0" err="1"/>
              <a:t>Sebab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Frequent itemset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keterhubungan</a:t>
            </a:r>
            <a:r>
              <a:rPr lang="en-US" dirty="0"/>
              <a:t> atau </a:t>
            </a:r>
            <a:r>
              <a:rPr lang="en-US" dirty="0" err="1"/>
              <a:t>sebab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{A, C}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Berdasarkan</a:t>
            </a:r>
            <a:r>
              <a:rPr lang="en-US" dirty="0"/>
              <a:t> frequent itemset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dicek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minimum confidence 50%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Support({A, C}) = 2 / 4 = 50%</a:t>
            </a: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Confidence({A, C}) = 50% / 75% = 66.6%</a:t>
            </a:r>
            <a:endParaRPr lang="id-ID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64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5444-5736-493D-88AB-B24551D5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BAD36-A3BD-444C-BA0A-09EE4DB4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B8D389-9344-4616-BF76-D503AA67705C}"/>
              </a:ext>
            </a:extLst>
          </p:cNvPr>
          <p:cNvSpPr txBox="1">
            <a:spLocks/>
          </p:cNvSpPr>
          <p:nvPr/>
        </p:nvSpPr>
        <p:spPr>
          <a:xfrm>
            <a:off x="312420" y="529612"/>
            <a:ext cx="4613541" cy="15277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Algoritme Apriori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DFB25-5D1D-4747-9405-DC4E285C6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03" y="787165"/>
            <a:ext cx="7886077" cy="528367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8140E1-ABDA-49A5-8ECF-ADB9B03AA9A2}"/>
              </a:ext>
            </a:extLst>
          </p:cNvPr>
          <p:cNvSpPr txBox="1"/>
          <p:nvPr/>
        </p:nvSpPr>
        <p:spPr>
          <a:xfrm>
            <a:off x="312420" y="2057399"/>
            <a:ext cx="3419825" cy="4363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0" i="0" kern="120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Sumber</a:t>
            </a:r>
            <a:r>
              <a:rPr lang="en-US" sz="24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Discovering patterns of play in netball with network motifs and association rules (Browne et al, 2019)</a:t>
            </a:r>
          </a:p>
        </p:txBody>
      </p:sp>
    </p:spTree>
    <p:extLst>
      <p:ext uri="{BB962C8B-B14F-4D97-AF65-F5344CB8AC3E}">
        <p14:creationId xmlns:p14="http://schemas.microsoft.com/office/powerpoint/2010/main" val="379190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AB07-3F27-499A-807E-768B5AFE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31E8F-87C5-4793-9E63-5C92FA30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ED04B8-D02B-4DEC-A2D4-A72126C31FD5}"/>
              </a:ext>
            </a:extLst>
          </p:cNvPr>
          <p:cNvSpPr txBox="1">
            <a:spLocks/>
          </p:cNvSpPr>
          <p:nvPr/>
        </p:nvSpPr>
        <p:spPr>
          <a:xfrm>
            <a:off x="312420" y="481781"/>
            <a:ext cx="11567160" cy="1208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>
                <a:solidFill>
                  <a:schemeClr val="accent2">
                    <a:lumMod val="50000"/>
                  </a:schemeClr>
                </a:solidFill>
              </a:rPr>
              <a:t>Association Rules di Orange</a:t>
            </a:r>
            <a:endParaRPr lang="id-ID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714A3D-D7B9-4981-B605-CAB82A87E444}"/>
              </a:ext>
            </a:extLst>
          </p:cNvPr>
          <p:cNvSpPr/>
          <p:nvPr/>
        </p:nvSpPr>
        <p:spPr>
          <a:xfrm>
            <a:off x="312420" y="1429431"/>
            <a:ext cx="4777273" cy="522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*) Install add-ons Orange3-Associate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2444B-FED5-4252-B416-845CE91E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2080823"/>
            <a:ext cx="81724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31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96359C-B9FA-431C-ADD8-765F0FFE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CA176-434F-4822-B252-9AD217D14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028AC0-E7E4-443C-9853-7B48B197D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3020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55351D-9A90-4CA9-B820-BE294C1A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9B530-F650-4033-A5E6-6FC17A81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0C616F-57E0-4B5E-BB92-DB056D5C7EE8}"/>
              </a:ext>
            </a:extLst>
          </p:cNvPr>
          <p:cNvGrpSpPr/>
          <p:nvPr/>
        </p:nvGrpSpPr>
        <p:grpSpPr>
          <a:xfrm>
            <a:off x="4998901" y="5608790"/>
            <a:ext cx="2323649" cy="858839"/>
            <a:chOff x="4998901" y="5923750"/>
            <a:chExt cx="2323649" cy="8588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2E4A50-DE7A-4F3A-A3F1-830436B89458}"/>
                </a:ext>
              </a:extLst>
            </p:cNvPr>
            <p:cNvSpPr/>
            <p:nvPr/>
          </p:nvSpPr>
          <p:spPr>
            <a:xfrm>
              <a:off x="4998901" y="5923750"/>
              <a:ext cx="2323649" cy="4895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TASK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499E89-F294-4EE1-AFD2-FFB2200087B1}"/>
                </a:ext>
              </a:extLst>
            </p:cNvPr>
            <p:cNvSpPr txBox="1"/>
            <p:nvPr/>
          </p:nvSpPr>
          <p:spPr>
            <a:xfrm>
              <a:off x="5497690" y="6413257"/>
              <a:ext cx="1326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 be done</a:t>
              </a:r>
              <a:endParaRPr lang="en-AU" dirty="0"/>
            </a:p>
          </p:txBody>
        </p:sp>
      </p:grp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E7F0AFF-CB73-4028-8AFD-0FACD7385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8" y="1784112"/>
            <a:ext cx="3763766" cy="2795941"/>
          </a:xfrm>
          <a:prstGeom prst="rect">
            <a:avLst/>
          </a:prstGeom>
        </p:spPr>
      </p:pic>
      <p:pic>
        <p:nvPicPr>
          <p:cNvPr id="13" name="Picture 12" descr="A picture containing microscope, automaton&#10;&#10;Description automatically generated">
            <a:extLst>
              <a:ext uri="{FF2B5EF4-FFF2-40B4-BE49-F238E27FC236}">
                <a16:creationId xmlns:a16="http://schemas.microsoft.com/office/drawing/2014/main" id="{913C78E9-1F0B-42E5-83B0-D34E2E8F9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03" y="1784112"/>
            <a:ext cx="4153777" cy="27904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5720EB-487D-4EFF-9725-8A68231F0EFC}"/>
              </a:ext>
            </a:extLst>
          </p:cNvPr>
          <p:cNvSpPr/>
          <p:nvPr/>
        </p:nvSpPr>
        <p:spPr>
          <a:xfrm>
            <a:off x="1660062" y="900039"/>
            <a:ext cx="2723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HUMAN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F90AE-F862-4ED5-B503-D182F4A67433}"/>
              </a:ext>
            </a:extLst>
          </p:cNvPr>
          <p:cNvSpPr/>
          <p:nvPr/>
        </p:nvSpPr>
        <p:spPr>
          <a:xfrm>
            <a:off x="7528570" y="860782"/>
            <a:ext cx="33778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MACHINE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6335F5BF-5DDE-4936-8A03-CE0AB9461296}"/>
              </a:ext>
            </a:extLst>
          </p:cNvPr>
          <p:cNvSpPr/>
          <p:nvPr/>
        </p:nvSpPr>
        <p:spPr>
          <a:xfrm>
            <a:off x="552406" y="5221720"/>
            <a:ext cx="2570830" cy="1263649"/>
          </a:xfrm>
          <a:prstGeom prst="wedgeEllipseCallout">
            <a:avLst>
              <a:gd name="adj1" fmla="val 49367"/>
              <a:gd name="adj2" fmla="val -71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Something seen/happened in the past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EF8BA0-C053-4DCF-9052-90F2BF68DC4F}"/>
              </a:ext>
            </a:extLst>
          </p:cNvPr>
          <p:cNvGrpSpPr/>
          <p:nvPr/>
        </p:nvGrpSpPr>
        <p:grpSpPr>
          <a:xfrm>
            <a:off x="8938074" y="4959318"/>
            <a:ext cx="2323649" cy="1459502"/>
            <a:chOff x="8669551" y="5091486"/>
            <a:chExt cx="2323649" cy="1459502"/>
          </a:xfrm>
        </p:grpSpPr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4EE6656-47C3-487E-8BB0-EEFF9907C9A6}"/>
                </a:ext>
              </a:extLst>
            </p:cNvPr>
            <p:cNvSpPr/>
            <p:nvPr/>
          </p:nvSpPr>
          <p:spPr>
            <a:xfrm>
              <a:off x="9586485" y="5091486"/>
              <a:ext cx="489782" cy="6201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C0D27A-1B6B-4032-BE6C-52861B20B9AB}"/>
                </a:ext>
              </a:extLst>
            </p:cNvPr>
            <p:cNvSpPr txBox="1"/>
            <p:nvPr/>
          </p:nvSpPr>
          <p:spPr>
            <a:xfrm>
              <a:off x="8669551" y="5750769"/>
              <a:ext cx="2323649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en-A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AU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(Historical, sensor, etc)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7E146E-F813-44DD-8E40-1ECEACCA19DA}"/>
              </a:ext>
            </a:extLst>
          </p:cNvPr>
          <p:cNvGrpSpPr/>
          <p:nvPr/>
        </p:nvGrpSpPr>
        <p:grpSpPr>
          <a:xfrm>
            <a:off x="1755913" y="4582945"/>
            <a:ext cx="4073519" cy="1025844"/>
            <a:chOff x="1755913" y="4897905"/>
            <a:chExt cx="4073519" cy="1025844"/>
          </a:xfrm>
        </p:grpSpPr>
        <p:cxnSp>
          <p:nvCxnSpPr>
            <p:cNvPr id="9" name="Straight Arrow Connector 18">
              <a:extLst>
                <a:ext uri="{FF2B5EF4-FFF2-40B4-BE49-F238E27FC236}">
                  <a16:creationId xmlns:a16="http://schemas.microsoft.com/office/drawing/2014/main" id="{6541B53C-79AF-44F9-97B4-CFC7EB817C26}"/>
                </a:ext>
              </a:extLst>
            </p:cNvPr>
            <p:cNvCxnSpPr>
              <a:cxnSpLocks/>
            </p:cNvCxnSpPr>
            <p:nvPr/>
          </p:nvCxnSpPr>
          <p:spPr>
            <a:xfrm>
              <a:off x="3765330" y="5074224"/>
              <a:ext cx="2064102" cy="84952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463C5C-72ED-4B87-9FAC-7DEB693EEA66}"/>
                </a:ext>
              </a:extLst>
            </p:cNvPr>
            <p:cNvSpPr txBox="1"/>
            <p:nvPr/>
          </p:nvSpPr>
          <p:spPr>
            <a:xfrm>
              <a:off x="1755913" y="4897905"/>
              <a:ext cx="253211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Learn from Experience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D09481-649D-4CB9-A2BD-CC7D6F685B70}"/>
              </a:ext>
            </a:extLst>
          </p:cNvPr>
          <p:cNvGrpSpPr/>
          <p:nvPr/>
        </p:nvGrpSpPr>
        <p:grpSpPr>
          <a:xfrm>
            <a:off x="6410880" y="4569036"/>
            <a:ext cx="4398744" cy="1039754"/>
            <a:chOff x="6410880" y="4883996"/>
            <a:chExt cx="4398744" cy="1039754"/>
          </a:xfrm>
        </p:grpSpPr>
        <p:cxnSp>
          <p:nvCxnSpPr>
            <p:cNvPr id="10" name="Straight Arrow Connector 18">
              <a:extLst>
                <a:ext uri="{FF2B5EF4-FFF2-40B4-BE49-F238E27FC236}">
                  <a16:creationId xmlns:a16="http://schemas.microsoft.com/office/drawing/2014/main" id="{88975580-1D41-4CFC-8A70-F15FD877689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410880" y="5068662"/>
              <a:ext cx="1617534" cy="85508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443898-1664-48A8-9781-41E6724F3A90}"/>
                </a:ext>
              </a:extLst>
            </p:cNvPr>
            <p:cNvSpPr txBox="1"/>
            <p:nvPr/>
          </p:nvSpPr>
          <p:spPr>
            <a:xfrm>
              <a:off x="7625358" y="4883996"/>
              <a:ext cx="318426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Can it learn from experience?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68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EB01-28F2-498E-8E02-22D3C9A9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817C7-86C4-41ED-845B-0ACAF5C5C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6472" y="66293"/>
            <a:ext cx="4141593" cy="210614"/>
          </a:xfrm>
        </p:spPr>
        <p:txBody>
          <a:bodyPr/>
          <a:lstStyle/>
          <a:p>
            <a:r>
              <a:rPr lang="en-US" dirty="0"/>
              <a:t>Ministry of Finance Data Analytics Community</a:t>
            </a:r>
            <a:endParaRPr lang="id-ID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C630D0-03B7-4F85-BE12-C634B821A394}"/>
              </a:ext>
            </a:extLst>
          </p:cNvPr>
          <p:cNvGrpSpPr/>
          <p:nvPr/>
        </p:nvGrpSpPr>
        <p:grpSpPr>
          <a:xfrm>
            <a:off x="766472" y="565697"/>
            <a:ext cx="10805767" cy="6093263"/>
            <a:chOff x="1115559" y="1096182"/>
            <a:chExt cx="9960882" cy="5616841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A0A4F0BE-4330-40C9-80B9-2F1683357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559" y="4845357"/>
              <a:ext cx="9960882" cy="186766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9E41A29-475B-4BC9-8D4F-D2374F799611}"/>
                </a:ext>
              </a:extLst>
            </p:cNvPr>
            <p:cNvGrpSpPr/>
            <p:nvPr/>
          </p:nvGrpSpPr>
          <p:grpSpPr>
            <a:xfrm>
              <a:off x="1115559" y="1283664"/>
              <a:ext cx="4054002" cy="2645154"/>
              <a:chOff x="1115559" y="1579054"/>
              <a:chExt cx="4054002" cy="2645154"/>
            </a:xfrm>
          </p:grpSpPr>
          <p:pic>
            <p:nvPicPr>
              <p:cNvPr id="7" name="Picture 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3613F3F1-5ED7-417D-807C-4185C0872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8780" y="1579054"/>
                <a:ext cx="3530781" cy="264173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85E6B2-BD2F-46CC-810A-DFC1D403AF97}"/>
                  </a:ext>
                </a:extLst>
              </p:cNvPr>
              <p:cNvSpPr txBox="1"/>
              <p:nvPr/>
            </p:nvSpPr>
            <p:spPr>
              <a:xfrm rot="16200000">
                <a:off x="121344" y="2706773"/>
                <a:ext cx="25116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STEP 1: Training</a:t>
                </a:r>
                <a:endParaRPr lang="en-AU" sz="28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E89602-95E1-410F-8A9E-571A04633CB3}"/>
                </a:ext>
              </a:extLst>
            </p:cNvPr>
            <p:cNvGrpSpPr/>
            <p:nvPr/>
          </p:nvGrpSpPr>
          <p:grpSpPr>
            <a:xfrm>
              <a:off x="6449561" y="1096182"/>
              <a:ext cx="4220480" cy="2832636"/>
              <a:chOff x="6449561" y="1391572"/>
              <a:chExt cx="4220480" cy="2832636"/>
            </a:xfrm>
          </p:grpSpPr>
          <p:pic>
            <p:nvPicPr>
              <p:cNvPr id="10" name="Picture 9" descr="Diagram&#10;&#10;Description automatically generated">
                <a:extLst>
                  <a:ext uri="{FF2B5EF4-FFF2-40B4-BE49-F238E27FC236}">
                    <a16:creationId xmlns:a16="http://schemas.microsoft.com/office/drawing/2014/main" id="{7560A150-7F7F-4385-BB6B-C97C252F8B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" t="-1463"/>
              <a:stretch/>
            </p:blipFill>
            <p:spPr>
              <a:xfrm>
                <a:off x="7139260" y="1582472"/>
                <a:ext cx="3530781" cy="264173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A9E82A-2823-410E-ACDC-0D5DC91571C8}"/>
                  </a:ext>
                </a:extLst>
              </p:cNvPr>
              <p:cNvSpPr txBox="1"/>
              <p:nvPr/>
            </p:nvSpPr>
            <p:spPr>
              <a:xfrm rot="16200000">
                <a:off x="5294853" y="2546280"/>
                <a:ext cx="28326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STEP 2: Predicting</a:t>
                </a:r>
                <a:endParaRPr lang="en-AU" sz="280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C07909-654B-48BA-B400-875AB8B35F98}"/>
                </a:ext>
              </a:extLst>
            </p:cNvPr>
            <p:cNvSpPr txBox="1"/>
            <p:nvPr/>
          </p:nvSpPr>
          <p:spPr>
            <a:xfrm>
              <a:off x="3120570" y="4325555"/>
              <a:ext cx="6048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Different Types Based on Target Variable</a:t>
              </a:r>
              <a:endParaRPr lang="en-A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988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2EC9-F2A4-485E-921B-7DC095C6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1C086-683F-411B-BFFE-48C30863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A4C56-3815-4A4E-85E3-18E3913F5F9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2738" y="506413"/>
            <a:ext cx="11566525" cy="4525341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id-ID" altLang="ko-KR" sz="2000" dirty="0">
                <a:cs typeface="Arial" pitchFamily="34" charset="0"/>
              </a:rPr>
              <a:t>Setelah mengikuti program pembelajaran, peserta diharapkan dapat</a:t>
            </a:r>
          </a:p>
          <a:p>
            <a:pPr algn="just">
              <a:spcBef>
                <a:spcPts val="100"/>
              </a:spcBef>
              <a:spcAft>
                <a:spcPts val="100"/>
              </a:spcAft>
            </a:pPr>
            <a:endParaRPr lang="id-ID" altLang="ko-KR" sz="2000" dirty="0">
              <a:cs typeface="Arial" pitchFamily="34" charset="0"/>
            </a:endParaRP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id-ID" altLang="ko-KR" sz="2800" b="1" dirty="0">
                <a:solidFill>
                  <a:schemeClr val="tx2"/>
                </a:solidFill>
                <a:cs typeface="Arial" pitchFamily="34" charset="0"/>
              </a:rPr>
              <a:t>Standar Kompetensi</a:t>
            </a:r>
            <a:endParaRPr lang="id-ID" altLang="ko-KR" sz="2000" b="1" dirty="0">
              <a:solidFill>
                <a:schemeClr val="tx2"/>
              </a:solidFill>
              <a:cs typeface="Arial" pitchFamily="34" charset="0"/>
            </a:endParaRP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 err="1"/>
              <a:t>Menganalisis</a:t>
            </a:r>
            <a:r>
              <a:rPr lang="en-US" altLang="ko-KR" sz="2000" dirty="0"/>
              <a:t> </a:t>
            </a:r>
            <a:r>
              <a:rPr lang="en-US" altLang="ko-KR" sz="2000" dirty="0" err="1"/>
              <a:t>pemetaan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masalah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menggunakan</a:t>
            </a:r>
            <a:r>
              <a:rPr lang="en-US" altLang="ko-KR" sz="2000" dirty="0"/>
              <a:t> machine learning </a:t>
            </a:r>
            <a:r>
              <a:rPr lang="en-US" altLang="ko-KR" sz="2000" dirty="0" err="1"/>
              <a:t>tingkat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dasar</a:t>
            </a:r>
            <a:r>
              <a:rPr lang="en-US" altLang="ko-KR" sz="2000" dirty="0"/>
              <a:t>,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 err="1"/>
              <a:t>serta</a:t>
            </a:r>
            <a:r>
              <a:rPr lang="en-US" altLang="ko-KR" sz="2000" dirty="0"/>
              <a:t> </a:t>
            </a:r>
            <a:r>
              <a:rPr lang="en-US" altLang="ko-KR" sz="2000" dirty="0" err="1"/>
              <a:t>evaluasi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kualitas</a:t>
            </a:r>
            <a:r>
              <a:rPr lang="en-US" altLang="ko-KR" sz="2000" dirty="0"/>
              <a:t> dan </a:t>
            </a:r>
            <a:r>
              <a:rPr lang="en-US" altLang="ko-KR" sz="2000" dirty="0" err="1"/>
              <a:t>validasi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keakuratan</a:t>
            </a:r>
            <a:r>
              <a:rPr lang="en-US" altLang="ko-KR" sz="2000" dirty="0"/>
              <a:t> model machine learning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id-ID" altLang="ko-KR" sz="2000" dirty="0">
              <a:cs typeface="Arial" pitchFamily="34" charset="0"/>
            </a:endParaRP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id-ID" altLang="ko-KR" sz="2800" b="1" dirty="0">
                <a:solidFill>
                  <a:schemeClr val="tx2"/>
                </a:solidFill>
                <a:cs typeface="Arial" pitchFamily="34" charset="0"/>
              </a:rPr>
              <a:t>Kompetensi Dasar</a:t>
            </a:r>
            <a:endParaRPr lang="en-US" altLang="ko-KR" sz="2800" b="1" dirty="0">
              <a:solidFill>
                <a:schemeClr val="tx2"/>
              </a:solidFill>
              <a:cs typeface="Arial" pitchFamily="34" charset="0"/>
            </a:endParaRP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a. </a:t>
            </a:r>
            <a:r>
              <a:rPr lang="en-US" altLang="ko-KR" sz="2000" dirty="0" err="1"/>
              <a:t>Menguraikan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konsep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dasar</a:t>
            </a:r>
            <a:r>
              <a:rPr lang="en-US" altLang="ko-KR" sz="2000" dirty="0"/>
              <a:t> machine learning;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b. </a:t>
            </a:r>
            <a:r>
              <a:rPr lang="en-US" altLang="ko-KR" sz="2000" dirty="0" err="1"/>
              <a:t>Menerapkan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pendekatan</a:t>
            </a:r>
            <a:r>
              <a:rPr lang="en-US" altLang="ko-KR" sz="2000" dirty="0"/>
              <a:t> supervised learning algorithms;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c. </a:t>
            </a:r>
            <a:r>
              <a:rPr lang="en-US" altLang="ko-KR" sz="2000" dirty="0" err="1"/>
              <a:t>Menjalankan</a:t>
            </a:r>
            <a:r>
              <a:rPr lang="en-US" altLang="ko-KR" sz="2000" dirty="0"/>
              <a:t> unsupervised learning algorithms;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d. </a:t>
            </a:r>
            <a:r>
              <a:rPr lang="en-US" altLang="ko-KR" sz="2000" dirty="0" err="1"/>
              <a:t>Mendiagnosis</a:t>
            </a:r>
            <a:r>
              <a:rPr lang="en-US" altLang="ko-KR" sz="2000" dirty="0"/>
              <a:t> model </a:t>
            </a:r>
            <a:r>
              <a:rPr lang="en-US" altLang="ko-KR" sz="2000" dirty="0" err="1"/>
              <a:t>sesuai</a:t>
            </a:r>
            <a:r>
              <a:rPr lang="en-US" altLang="ko-KR" sz="2000" dirty="0"/>
              <a:t> dengan </a:t>
            </a:r>
            <a:r>
              <a:rPr lang="en-US" altLang="ko-KR" sz="2000" dirty="0" err="1"/>
              <a:t>masalah</a:t>
            </a:r>
            <a:r>
              <a:rPr lang="en-US" altLang="ko-KR" sz="2000" dirty="0"/>
              <a:t> yang </a:t>
            </a:r>
            <a:r>
              <a:rPr lang="en-US" altLang="ko-KR" sz="2000" dirty="0" err="1"/>
              <a:t>diidentifikasi</a:t>
            </a:r>
            <a:r>
              <a:rPr lang="en-US" altLang="ko-KR" sz="2000" dirty="0"/>
              <a:t> (evaluation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metric); dan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e. </a:t>
            </a:r>
            <a:r>
              <a:rPr lang="en-US" altLang="ko-KR" sz="2000" dirty="0" err="1"/>
              <a:t>Mendiagnosis</a:t>
            </a:r>
            <a:r>
              <a:rPr lang="en-US" altLang="ko-KR" sz="2000" dirty="0"/>
              <a:t> </a:t>
            </a:r>
            <a:r>
              <a:rPr lang="en-US" altLang="ko-KR" sz="2000" dirty="0" err="1"/>
              <a:t>performa</a:t>
            </a:r>
            <a:r>
              <a:rPr lang="en-US" altLang="ko-KR" sz="2000" dirty="0"/>
              <a:t> model (</a:t>
            </a:r>
            <a:r>
              <a:rPr lang="en-US" altLang="ko-KR" sz="2000" dirty="0" err="1"/>
              <a:t>konsep</a:t>
            </a:r>
            <a:r>
              <a:rPr lang="en-US" altLang="ko-KR" sz="2000" dirty="0"/>
              <a:t> model complexity dan hyperparameter</a:t>
            </a:r>
          </a:p>
          <a:p>
            <a:pPr marL="0" indent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/>
              <a:t>tuning)</a:t>
            </a:r>
          </a:p>
        </p:txBody>
      </p:sp>
    </p:spTree>
    <p:extLst>
      <p:ext uri="{BB962C8B-B14F-4D97-AF65-F5344CB8AC3E}">
        <p14:creationId xmlns:p14="http://schemas.microsoft.com/office/powerpoint/2010/main" val="136519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47B5-BDBF-47CB-8BDC-51FA7DBE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D9F67-45BE-44ED-BD6C-D91CAC36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92B91-8984-4BA8-8BD1-193C63AA2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631955"/>
            <a:ext cx="8172450" cy="2533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9DC08-A128-44C0-9239-00805244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3165605"/>
            <a:ext cx="8096250" cy="2714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7FF59E-0E03-4C4E-81B8-AC1DA0804945}"/>
              </a:ext>
            </a:extLst>
          </p:cNvPr>
          <p:cNvSpPr txBox="1"/>
          <p:nvPr/>
        </p:nvSpPr>
        <p:spPr>
          <a:xfrm>
            <a:off x="8676115" y="1659285"/>
            <a:ext cx="31653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 </a:t>
            </a:r>
            <a:r>
              <a:rPr lang="en-US" sz="2800" b="1" dirty="0">
                <a:effectLst/>
              </a:rPr>
              <a:t>classification</a:t>
            </a:r>
            <a:r>
              <a:rPr lang="en-US" sz="2800" dirty="0"/>
              <a:t> is about </a:t>
            </a:r>
            <a:r>
              <a:rPr lang="en-US" sz="2800" b="1" dirty="0">
                <a:effectLst/>
              </a:rPr>
              <a:t>separating</a:t>
            </a:r>
            <a:r>
              <a:rPr lang="en-US" sz="2800" dirty="0"/>
              <a:t> data into classes, </a:t>
            </a:r>
            <a:r>
              <a:rPr lang="en-US" sz="2800" b="1" dirty="0">
                <a:effectLst/>
              </a:rPr>
              <a:t>prediction</a:t>
            </a:r>
            <a:r>
              <a:rPr lang="en-US" sz="2800" dirty="0"/>
              <a:t> is about </a:t>
            </a:r>
            <a:r>
              <a:rPr lang="en-US" sz="2800" b="1" dirty="0">
                <a:effectLst/>
              </a:rPr>
              <a:t>fitting</a:t>
            </a:r>
            <a:r>
              <a:rPr lang="en-US" sz="2800" dirty="0"/>
              <a:t> a shape that gets as </a:t>
            </a:r>
            <a:r>
              <a:rPr lang="en-US" sz="2800" b="1" dirty="0">
                <a:effectLst/>
              </a:rPr>
              <a:t>close</a:t>
            </a:r>
            <a:r>
              <a:rPr lang="en-US" sz="2800" dirty="0"/>
              <a:t> to the data as possible.</a:t>
            </a:r>
            <a:endParaRPr lang="id-ID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93DA0-AF31-46F1-90B5-1253453A7307}"/>
              </a:ext>
            </a:extLst>
          </p:cNvPr>
          <p:cNvSpPr txBox="1"/>
          <p:nvPr/>
        </p:nvSpPr>
        <p:spPr>
          <a:xfrm>
            <a:off x="438539" y="6344816"/>
            <a:ext cx="111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https://towardsdatascience.com/classification-regression-and-prediction-whats-the-difference-5423d9efe4ec</a:t>
            </a:r>
          </a:p>
        </p:txBody>
      </p:sp>
    </p:spTree>
    <p:extLst>
      <p:ext uri="{BB962C8B-B14F-4D97-AF65-F5344CB8AC3E}">
        <p14:creationId xmlns:p14="http://schemas.microsoft.com/office/powerpoint/2010/main" val="179740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FC8E-EAB2-497B-B57B-57F18ACE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Math Notation on 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CC0C4-94C6-4A5D-B621-DA5C965D6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42FD4A-80E0-4A83-A8F3-88D4A735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58" y="346844"/>
            <a:ext cx="8943484" cy="485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EB6225-8D6E-494F-B638-98D1F7B7A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9" y="5206808"/>
            <a:ext cx="4005262" cy="136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Bent 4">
            <a:extLst>
              <a:ext uri="{FF2B5EF4-FFF2-40B4-BE49-F238E27FC236}">
                <a16:creationId xmlns:a16="http://schemas.microsoft.com/office/drawing/2014/main" id="{BE31DBEE-B6B0-41DF-9CC7-081696E1E868}"/>
              </a:ext>
            </a:extLst>
          </p:cNvPr>
          <p:cNvSpPr/>
          <p:nvPr/>
        </p:nvSpPr>
        <p:spPr>
          <a:xfrm rot="10800000" flipH="1">
            <a:off x="4673599" y="5206808"/>
            <a:ext cx="1422401" cy="8839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ECBCB-0F0E-4F1A-9306-EEE44C151FFE}"/>
              </a:ext>
            </a:extLst>
          </p:cNvPr>
          <p:cNvSpPr txBox="1"/>
          <p:nvPr/>
        </p:nvSpPr>
        <p:spPr>
          <a:xfrm>
            <a:off x="1336932" y="5136627"/>
            <a:ext cx="32239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/>
              <a:t>finding best f(x)</a:t>
            </a:r>
          </a:p>
          <a:p>
            <a:pPr algn="r"/>
            <a:r>
              <a:rPr lang="en-AU" sz="2800" dirty="0"/>
              <a:t>to predict new data</a:t>
            </a:r>
          </a:p>
        </p:txBody>
      </p:sp>
    </p:spTree>
    <p:extLst>
      <p:ext uri="{BB962C8B-B14F-4D97-AF65-F5344CB8AC3E}">
        <p14:creationId xmlns:p14="http://schemas.microsoft.com/office/powerpoint/2010/main" val="171190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5465-F664-4AA3-9E14-4B6D2C2B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Process</a:t>
            </a:r>
            <a:endParaRPr lang="id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D8C27C-EDE7-49E9-AF00-85907F935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162" y="506413"/>
            <a:ext cx="10295676" cy="5870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00F5A-603A-4E37-B27A-EB0DDB46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092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5465-F664-4AA3-9E14-4B6D2C2B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Process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00F5A-603A-4E37-B27A-EB0DDB46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9DB9A0-298E-44CC-82E1-315536EB1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714" y="506413"/>
            <a:ext cx="9772573" cy="5870575"/>
          </a:xfrm>
        </p:spPr>
      </p:pic>
    </p:spTree>
    <p:extLst>
      <p:ext uri="{BB962C8B-B14F-4D97-AF65-F5344CB8AC3E}">
        <p14:creationId xmlns:p14="http://schemas.microsoft.com/office/powerpoint/2010/main" val="3499057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68D8-8EBA-4324-BF6A-BE1DE310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Math Notation on 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3F20B-FA53-42D7-A09F-A81E13F4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5426A-85F3-44F6-804B-BAB9CD5214F4}"/>
              </a:ext>
            </a:extLst>
          </p:cNvPr>
          <p:cNvSpPr txBox="1"/>
          <p:nvPr/>
        </p:nvSpPr>
        <p:spPr>
          <a:xfrm>
            <a:off x="2866490" y="487422"/>
            <a:ext cx="6561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Supervised Learning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D43061-8E1E-4759-8A2A-60499A65E250}"/>
              </a:ext>
            </a:extLst>
          </p:cNvPr>
          <p:cNvGrpSpPr/>
          <p:nvPr/>
        </p:nvGrpSpPr>
        <p:grpSpPr>
          <a:xfrm>
            <a:off x="528319" y="1127761"/>
            <a:ext cx="11135360" cy="5527039"/>
            <a:chOff x="1926829" y="1500955"/>
            <a:chExt cx="8887199" cy="45928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F6B571-9F7C-471E-B094-E16D8B47DBF8}"/>
                </a:ext>
              </a:extLst>
            </p:cNvPr>
            <p:cNvSpPr/>
            <p:nvPr/>
          </p:nvSpPr>
          <p:spPr>
            <a:xfrm>
              <a:off x="1926829" y="1500955"/>
              <a:ext cx="8887199" cy="4592850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6754E71-9A98-4FFC-8B76-A9F6BD23D9F0}"/>
                </a:ext>
              </a:extLst>
            </p:cNvPr>
            <p:cNvSpPr/>
            <p:nvPr/>
          </p:nvSpPr>
          <p:spPr>
            <a:xfrm>
              <a:off x="2192424" y="2038094"/>
              <a:ext cx="4126929" cy="3929127"/>
            </a:xfrm>
            <a:custGeom>
              <a:avLst/>
              <a:gdLst>
                <a:gd name="connsiteX0" fmla="*/ 0 w 4126929"/>
                <a:gd name="connsiteY0" fmla="*/ 0 h 3929127"/>
                <a:gd name="connsiteX1" fmla="*/ 4126929 w 4126929"/>
                <a:gd name="connsiteY1" fmla="*/ 0 h 3929127"/>
                <a:gd name="connsiteX2" fmla="*/ 4126929 w 4126929"/>
                <a:gd name="connsiteY2" fmla="*/ 3929127 h 3929127"/>
                <a:gd name="connsiteX3" fmla="*/ 0 w 4126929"/>
                <a:gd name="connsiteY3" fmla="*/ 3929127 h 3929127"/>
                <a:gd name="connsiteX4" fmla="*/ 0 w 4126929"/>
                <a:gd name="connsiteY4" fmla="*/ 0 h 392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6929" h="3929127">
                  <a:moveTo>
                    <a:pt x="0" y="0"/>
                  </a:moveTo>
                  <a:lnTo>
                    <a:pt x="4126929" y="0"/>
                  </a:lnTo>
                  <a:lnTo>
                    <a:pt x="4126929" y="3929127"/>
                  </a:lnTo>
                  <a:lnTo>
                    <a:pt x="0" y="39291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3825" tIns="123825" rIns="123825" bIns="123825" numCol="1" spcCol="1270" anchor="t" anchorCtr="0">
              <a:noAutofit/>
            </a:bodyPr>
            <a:lstStyle/>
            <a:p>
              <a:pPr marL="0" lvl="0" indent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U" sz="30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EAE6C5-39BB-4C85-87CD-12760E77D0BB}"/>
                </a:ext>
              </a:extLst>
            </p:cNvPr>
            <p:cNvSpPr/>
            <p:nvPr/>
          </p:nvSpPr>
          <p:spPr>
            <a:xfrm>
              <a:off x="6411289" y="2038094"/>
              <a:ext cx="4126929" cy="3929127"/>
            </a:xfrm>
            <a:custGeom>
              <a:avLst/>
              <a:gdLst>
                <a:gd name="connsiteX0" fmla="*/ 0 w 4126929"/>
                <a:gd name="connsiteY0" fmla="*/ 0 h 3929127"/>
                <a:gd name="connsiteX1" fmla="*/ 4126929 w 4126929"/>
                <a:gd name="connsiteY1" fmla="*/ 0 h 3929127"/>
                <a:gd name="connsiteX2" fmla="*/ 4126929 w 4126929"/>
                <a:gd name="connsiteY2" fmla="*/ 3929127 h 3929127"/>
                <a:gd name="connsiteX3" fmla="*/ 0 w 4126929"/>
                <a:gd name="connsiteY3" fmla="*/ 3929127 h 3929127"/>
                <a:gd name="connsiteX4" fmla="*/ 0 w 4126929"/>
                <a:gd name="connsiteY4" fmla="*/ 0 h 392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6929" h="3929127">
                  <a:moveTo>
                    <a:pt x="0" y="0"/>
                  </a:moveTo>
                  <a:lnTo>
                    <a:pt x="4126929" y="0"/>
                  </a:lnTo>
                  <a:lnTo>
                    <a:pt x="4126929" y="3929127"/>
                  </a:lnTo>
                  <a:lnTo>
                    <a:pt x="0" y="39291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3825" tIns="123825" rIns="123825" bIns="123825" numCol="1" spcCol="1270" anchor="t" anchorCtr="0">
              <a:noAutofit/>
            </a:bodyPr>
            <a:lstStyle/>
            <a:p>
              <a:pPr marL="0" lvl="0" indent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U" sz="3000" kern="1200" dirty="0"/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BE629803-C991-4029-A551-44DFDA7798FA}"/>
                </a:ext>
              </a:extLst>
            </p:cNvPr>
            <p:cNvSpPr/>
            <p:nvPr/>
          </p:nvSpPr>
          <p:spPr>
            <a:xfrm>
              <a:off x="6370429" y="2046496"/>
              <a:ext cx="1021" cy="3752694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1163A6-B19E-40B6-8FAD-7914CC2BDB00}"/>
              </a:ext>
            </a:extLst>
          </p:cNvPr>
          <p:cNvSpPr txBox="1"/>
          <p:nvPr/>
        </p:nvSpPr>
        <p:spPr>
          <a:xfrm>
            <a:off x="7690701" y="1121109"/>
            <a:ext cx="21564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dirty="0"/>
              <a:t>Tree Based</a:t>
            </a:r>
          </a:p>
        </p:txBody>
      </p:sp>
      <p:sp>
        <p:nvSpPr>
          <p:cNvPr id="18" name="AutoShape 2" descr="Multiple Linear Regression for Manufacturing Analysis | by Dery Kurniawan |  Towards Data Science">
            <a:extLst>
              <a:ext uri="{FF2B5EF4-FFF2-40B4-BE49-F238E27FC236}">
                <a16:creationId xmlns:a16="http://schemas.microsoft.com/office/drawing/2014/main" id="{976A5357-2555-47F6-AF87-BA440BDA90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4BF18C-8EAE-47B6-8552-2B4019D40994}"/>
              </a:ext>
            </a:extLst>
          </p:cNvPr>
          <p:cNvGrpSpPr/>
          <p:nvPr/>
        </p:nvGrpSpPr>
        <p:grpSpPr>
          <a:xfrm>
            <a:off x="721359" y="1144530"/>
            <a:ext cx="5205301" cy="5686398"/>
            <a:chOff x="721359" y="1144530"/>
            <a:chExt cx="5205301" cy="56863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326144-0328-4D66-91B6-3A6678867725}"/>
                </a:ext>
              </a:extLst>
            </p:cNvPr>
            <p:cNvSpPr txBox="1"/>
            <p:nvPr/>
          </p:nvSpPr>
          <p:spPr>
            <a:xfrm>
              <a:off x="2244941" y="1144530"/>
              <a:ext cx="24032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000" dirty="0"/>
                <a:t>Linear Model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CB0C25C-1279-464E-A304-3FEBAADB042F}"/>
                </a:ext>
              </a:extLst>
            </p:cNvPr>
            <p:cNvGrpSpPr/>
            <p:nvPr/>
          </p:nvGrpSpPr>
          <p:grpSpPr>
            <a:xfrm>
              <a:off x="721359" y="2123439"/>
              <a:ext cx="5205301" cy="4707489"/>
              <a:chOff x="721359" y="2123439"/>
              <a:chExt cx="5205301" cy="4707489"/>
            </a:xfrm>
          </p:grpSpPr>
          <p:pic>
            <p:nvPicPr>
              <p:cNvPr id="2052" name="Picture 4" descr="Multiple Linear Regression for Manufacturing Analysis | by Dery Kurniawan |  Towards Data Science">
                <a:extLst>
                  <a:ext uri="{FF2B5EF4-FFF2-40B4-BE49-F238E27FC236}">
                    <a16:creationId xmlns:a16="http://schemas.microsoft.com/office/drawing/2014/main" id="{1D1798E3-FFA0-4237-986E-E93CA864EA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7" t="37201" r="36882" b="27169"/>
              <a:stretch/>
            </p:blipFill>
            <p:spPr bwMode="auto">
              <a:xfrm>
                <a:off x="721359" y="2123439"/>
                <a:ext cx="5205301" cy="58928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2C646-AE8D-41A1-BC67-6FE3827CCE6B}"/>
                  </a:ext>
                </a:extLst>
              </p:cNvPr>
              <p:cNvSpPr txBox="1"/>
              <p:nvPr/>
            </p:nvSpPr>
            <p:spPr>
              <a:xfrm>
                <a:off x="1169005" y="2849533"/>
                <a:ext cx="4142352" cy="1300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AU" sz="1050" dirty="0"/>
              </a:p>
              <a:p>
                <a:pPr algn="ctr"/>
                <a:r>
                  <a:rPr lang="en-AU" sz="2400" dirty="0"/>
                  <a:t>Training = Find the optimal </a:t>
                </a:r>
                <a:r>
                  <a:rPr lang="el-GR" sz="2400" b="1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</a:rPr>
                  <a:t>β</a:t>
                </a:r>
                <a:endParaRPr lang="en-AU" sz="2400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endParaRPr>
              </a:p>
              <a:p>
                <a:pPr algn="ctr"/>
                <a:endParaRPr lang="en-AU" b="1" dirty="0">
                  <a:solidFill>
                    <a:srgbClr val="202124"/>
                  </a:solidFill>
                  <a:latin typeface="arial" panose="020B0604020202020204" pitchFamily="34" charset="0"/>
                </a:endParaRPr>
              </a:p>
              <a:p>
                <a:pPr algn="ctr"/>
                <a:r>
                  <a:rPr lang="en-AU" sz="2400" b="1" dirty="0">
                    <a:solidFill>
                      <a:srgbClr val="202124"/>
                    </a:solidFill>
                    <a:latin typeface="arial" panose="020B0604020202020204" pitchFamily="34" charset="0"/>
                  </a:rPr>
                  <a:t>Related models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92701BF-59F2-40C2-88A0-BD1E1AB94673}"/>
                  </a:ext>
                </a:extLst>
              </p:cNvPr>
              <p:cNvGrpSpPr/>
              <p:nvPr/>
            </p:nvGrpSpPr>
            <p:grpSpPr>
              <a:xfrm>
                <a:off x="811184" y="4213932"/>
                <a:ext cx="5115476" cy="2616996"/>
                <a:chOff x="825263" y="4273313"/>
                <a:chExt cx="5115476" cy="2616996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9792E9-5C69-4576-A95E-54DA47182525}"/>
                    </a:ext>
                  </a:extLst>
                </p:cNvPr>
                <p:cNvSpPr txBox="1"/>
                <p:nvPr/>
              </p:nvSpPr>
              <p:spPr>
                <a:xfrm>
                  <a:off x="825263" y="4273313"/>
                  <a:ext cx="2565855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b="1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Logistic</a:t>
                  </a:r>
                </a:p>
                <a:p>
                  <a:r>
                    <a:rPr lang="en-AU" dirty="0"/>
                    <a:t>Add sigmoid function</a:t>
                  </a:r>
                </a:p>
                <a:p>
                  <a:endParaRPr lang="en-AU" dirty="0"/>
                </a:p>
                <a:p>
                  <a:r>
                    <a:rPr lang="en-AU" b="1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Polynomial</a:t>
                  </a:r>
                </a:p>
                <a:p>
                  <a:r>
                    <a:rPr lang="en-AU" dirty="0"/>
                    <a:t>Add polynomial transformation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335DF59-1C19-438D-A922-1C42F00D5D58}"/>
                    </a:ext>
                  </a:extLst>
                </p:cNvPr>
                <p:cNvSpPr txBox="1"/>
                <p:nvPr/>
              </p:nvSpPr>
              <p:spPr>
                <a:xfrm>
                  <a:off x="3374884" y="4304986"/>
                  <a:ext cx="2565855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b="1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Lasso / Ridge</a:t>
                  </a:r>
                </a:p>
                <a:p>
                  <a:r>
                    <a:rPr lang="en-AU" dirty="0"/>
                    <a:t>Add regularization term</a:t>
                  </a:r>
                </a:p>
                <a:p>
                  <a:endParaRPr lang="en-AU" b="1" dirty="0"/>
                </a:p>
                <a:p>
                  <a:r>
                    <a:rPr lang="en-AU" b="1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Deep Neural Network</a:t>
                  </a:r>
                </a:p>
                <a:p>
                  <a:r>
                    <a:rPr lang="en-AU" dirty="0"/>
                    <a:t>Stacking multiple linear model with non linear activation function</a:t>
                  </a:r>
                </a:p>
                <a:p>
                  <a:endParaRPr lang="en-AU" dirty="0"/>
                </a:p>
                <a:p>
                  <a:endParaRPr lang="en-AU" dirty="0"/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742546F-6845-4E27-B18C-5A88442DF076}"/>
              </a:ext>
            </a:extLst>
          </p:cNvPr>
          <p:cNvSpPr txBox="1"/>
          <p:nvPr/>
        </p:nvSpPr>
        <p:spPr>
          <a:xfrm>
            <a:off x="7467181" y="197444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62052-356A-4BA3-989A-7F90AFDF3FD9}"/>
              </a:ext>
            </a:extLst>
          </p:cNvPr>
          <p:cNvSpPr txBox="1"/>
          <p:nvPr/>
        </p:nvSpPr>
        <p:spPr>
          <a:xfrm>
            <a:off x="7349520" y="2712720"/>
            <a:ext cx="84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Yellow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6FF80C-5ECF-416D-9D3E-3F525CA714B1}"/>
              </a:ext>
            </a:extLst>
          </p:cNvPr>
          <p:cNvSpPr txBox="1"/>
          <p:nvPr/>
        </p:nvSpPr>
        <p:spPr>
          <a:xfrm>
            <a:off x="9520393" y="31303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Round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31982D-C739-454F-87C4-159F78278023}"/>
              </a:ext>
            </a:extLst>
          </p:cNvPr>
          <p:cNvSpPr txBox="1"/>
          <p:nvPr/>
        </p:nvSpPr>
        <p:spPr>
          <a:xfrm>
            <a:off x="9599582" y="23577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Long</a:t>
            </a:r>
          </a:p>
        </p:txBody>
      </p: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73D1B555-DF8C-409C-AACF-101AF1532332}"/>
              </a:ext>
            </a:extLst>
          </p:cNvPr>
          <p:cNvGrpSpPr/>
          <p:nvPr/>
        </p:nvGrpSpPr>
        <p:grpSpPr>
          <a:xfrm>
            <a:off x="6081921" y="1872687"/>
            <a:ext cx="5581757" cy="4508265"/>
            <a:chOff x="6081921" y="1872687"/>
            <a:chExt cx="5581757" cy="4508265"/>
          </a:xfrm>
        </p:grpSpPr>
        <p:graphicFrame>
          <p:nvGraphicFramePr>
            <p:cNvPr id="27" name="Diagram 26">
              <a:extLst>
                <a:ext uri="{FF2B5EF4-FFF2-40B4-BE49-F238E27FC236}">
                  <a16:creationId xmlns:a16="http://schemas.microsoft.com/office/drawing/2014/main" id="{E430A3E4-1554-4F87-B386-834E1AE7A7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53778207"/>
                </p:ext>
              </p:extLst>
            </p:nvPr>
          </p:nvGraphicFramePr>
          <p:xfrm>
            <a:off x="6212471" y="1872687"/>
            <a:ext cx="5349610" cy="170871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97666B-549E-4F66-A444-2C99F3860F42}"/>
                </a:ext>
              </a:extLst>
            </p:cNvPr>
            <p:cNvSpPr txBox="1"/>
            <p:nvPr/>
          </p:nvSpPr>
          <p:spPr>
            <a:xfrm>
              <a:off x="6081921" y="3780602"/>
              <a:ext cx="558175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2400" dirty="0"/>
                <a:t>Training = Find the optimal </a:t>
              </a:r>
              <a:r>
                <a:rPr lang="en-AU" sz="2400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split</a:t>
              </a:r>
            </a:p>
            <a:p>
              <a:pPr algn="ctr"/>
              <a:endParaRPr lang="en-AU" sz="1400" b="1" dirty="0">
                <a:solidFill>
                  <a:srgbClr val="202124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AU" sz="2400" b="1" dirty="0">
                  <a:solidFill>
                    <a:srgbClr val="202124"/>
                  </a:solidFill>
                  <a:latin typeface="arial" panose="020B0604020202020204" pitchFamily="34" charset="0"/>
                </a:rPr>
                <a:t>Related models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5239CA-7DC6-46E4-BFE2-8503A43348C0}"/>
                </a:ext>
              </a:extLst>
            </p:cNvPr>
            <p:cNvSpPr txBox="1"/>
            <p:nvPr/>
          </p:nvSpPr>
          <p:spPr>
            <a:xfrm>
              <a:off x="6166792" y="4903624"/>
              <a:ext cx="256585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Decision Tree</a:t>
              </a:r>
            </a:p>
            <a:p>
              <a:r>
                <a:rPr lang="en-AU" dirty="0"/>
                <a:t>Create one tree</a:t>
              </a:r>
            </a:p>
            <a:p>
              <a:endParaRPr lang="en-AU" dirty="0"/>
            </a:p>
            <a:p>
              <a:r>
                <a:rPr lang="en-AU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Random Forest</a:t>
              </a:r>
            </a:p>
            <a:p>
              <a:r>
                <a:rPr lang="en-AU" dirty="0"/>
                <a:t>Create multiple tree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42743C-EB23-4C7C-B82E-763A2AEFF7E7}"/>
                </a:ext>
              </a:extLst>
            </p:cNvPr>
            <p:cNvSpPr txBox="1"/>
            <p:nvPr/>
          </p:nvSpPr>
          <p:spPr>
            <a:xfrm>
              <a:off x="9014281" y="4914886"/>
              <a:ext cx="25658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Ada / Gradient Boost</a:t>
              </a:r>
            </a:p>
            <a:p>
              <a:r>
                <a:rPr lang="en-AU" dirty="0"/>
                <a:t>Create multiple tree sequentially based on info of previous tree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435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65E1-951C-4C0D-9F55-1E1C2664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 Classification Model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6EB22-94E8-4788-8232-AA7F3733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3076" name="Picture 4" descr="Learn Naive Bayes Algorithm | Naive Bayes Classifier Examples">
            <a:extLst>
              <a:ext uri="{FF2B5EF4-FFF2-40B4-BE49-F238E27FC236}">
                <a16:creationId xmlns:a16="http://schemas.microsoft.com/office/drawing/2014/main" id="{11B45903-E156-4243-857D-66FB3C7D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364" y="814314"/>
            <a:ext cx="2857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D5CDAA-D8EB-4D4E-A38D-403B12E05280}"/>
              </a:ext>
            </a:extLst>
          </p:cNvPr>
          <p:cNvSpPr txBox="1"/>
          <p:nvPr/>
        </p:nvSpPr>
        <p:spPr>
          <a:xfrm>
            <a:off x="4275364" y="2408132"/>
            <a:ext cx="311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/>
              <a:t>https://www.analyticsvidhya.com/blog/2017/09/naive-bayes-explained/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EAC3C-607F-4638-B7A0-DF255ADBD9C9}"/>
              </a:ext>
            </a:extLst>
          </p:cNvPr>
          <p:cNvSpPr txBox="1"/>
          <p:nvPr/>
        </p:nvSpPr>
        <p:spPr>
          <a:xfrm>
            <a:off x="4275364" y="551019"/>
            <a:ext cx="3114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Naïve Bayes</a:t>
            </a:r>
            <a:endParaRPr lang="id-ID" sz="1400" b="1" dirty="0"/>
          </a:p>
        </p:txBody>
      </p:sp>
      <p:pic>
        <p:nvPicPr>
          <p:cNvPr id="3078" name="Picture 6" descr="Neural Network Models in R | Artificial neural network, Machine learning  book, Networking">
            <a:extLst>
              <a:ext uri="{FF2B5EF4-FFF2-40B4-BE49-F238E27FC236}">
                <a16:creationId xmlns:a16="http://schemas.microsoft.com/office/drawing/2014/main" id="{07D281FD-0E63-49DA-8D85-EB7165AC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541" y="858797"/>
            <a:ext cx="3463461" cy="15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95731D-EF07-400C-BA61-EC7EBC3E094A}"/>
              </a:ext>
            </a:extLst>
          </p:cNvPr>
          <p:cNvSpPr txBox="1"/>
          <p:nvPr/>
        </p:nvSpPr>
        <p:spPr>
          <a:xfrm>
            <a:off x="7981541" y="2408132"/>
            <a:ext cx="31142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/>
              <a:t>https://id.pinterest.com/pin/424745808606101662/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794826-7B91-4BA4-9201-C4C468D0F7E0}"/>
              </a:ext>
            </a:extLst>
          </p:cNvPr>
          <p:cNvSpPr txBox="1"/>
          <p:nvPr/>
        </p:nvSpPr>
        <p:spPr>
          <a:xfrm>
            <a:off x="7981541" y="551019"/>
            <a:ext cx="3114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Neural Network</a:t>
            </a:r>
            <a:endParaRPr lang="id-ID" sz="1400" b="1" dirty="0"/>
          </a:p>
        </p:txBody>
      </p:sp>
      <p:pic>
        <p:nvPicPr>
          <p:cNvPr id="3080" name="Picture 8" descr="KNN Classification using Sklearn Python - DataCamp">
            <a:extLst>
              <a:ext uri="{FF2B5EF4-FFF2-40B4-BE49-F238E27FC236}">
                <a16:creationId xmlns:a16="http://schemas.microsoft.com/office/drawing/2014/main" id="{DB34E7C5-0714-41EA-9C85-7133E50A9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88" y="3493140"/>
            <a:ext cx="1813529" cy="15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F3E868-0737-4600-8A60-B6764BF37DD0}"/>
              </a:ext>
            </a:extLst>
          </p:cNvPr>
          <p:cNvSpPr txBox="1"/>
          <p:nvPr/>
        </p:nvSpPr>
        <p:spPr>
          <a:xfrm>
            <a:off x="312420" y="5042476"/>
            <a:ext cx="311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/>
              <a:t>https://www.datacamp.com/community/tutorials/k-nearest-neighbor-classification-scikit-learn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48C4D4-9E60-4A44-8E40-A8A9CA8C906D}"/>
              </a:ext>
            </a:extLst>
          </p:cNvPr>
          <p:cNvSpPr txBox="1"/>
          <p:nvPr/>
        </p:nvSpPr>
        <p:spPr>
          <a:xfrm>
            <a:off x="312420" y="3185363"/>
            <a:ext cx="3114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k-Nearest Neighbor Classifier</a:t>
            </a:r>
            <a:endParaRPr lang="id-ID" sz="1400" b="1" dirty="0"/>
          </a:p>
        </p:txBody>
      </p:sp>
      <p:pic>
        <p:nvPicPr>
          <p:cNvPr id="3082" name="Picture 10" descr="Support Vector Machine (SVM) dalam R | by NUR ANNISSA TAJMAKAL OHORELLA |  Medium">
            <a:extLst>
              <a:ext uri="{FF2B5EF4-FFF2-40B4-BE49-F238E27FC236}">
                <a16:creationId xmlns:a16="http://schemas.microsoft.com/office/drawing/2014/main" id="{237D6C14-5242-457C-AB74-C6340A890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2" y="902381"/>
            <a:ext cx="2014936" cy="146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23692A-68EF-461A-9AB1-0BEB733F2185}"/>
              </a:ext>
            </a:extLst>
          </p:cNvPr>
          <p:cNvSpPr txBox="1"/>
          <p:nvPr/>
        </p:nvSpPr>
        <p:spPr>
          <a:xfrm>
            <a:off x="312420" y="2408132"/>
            <a:ext cx="3114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/>
              <a:t>https://medium.com/@16611094/support-vector-machine-svm-dalam-r-932c759aedb2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7AC7E-439B-49EB-AA73-9EE9C20F9DAD}"/>
              </a:ext>
            </a:extLst>
          </p:cNvPr>
          <p:cNvSpPr txBox="1"/>
          <p:nvPr/>
        </p:nvSpPr>
        <p:spPr>
          <a:xfrm>
            <a:off x="312420" y="551019"/>
            <a:ext cx="3114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Support Vector Machine</a:t>
            </a:r>
            <a:endParaRPr lang="id-ID" sz="1400" b="1" dirty="0"/>
          </a:p>
        </p:txBody>
      </p:sp>
    </p:spTree>
    <p:extLst>
      <p:ext uri="{BB962C8B-B14F-4D97-AF65-F5344CB8AC3E}">
        <p14:creationId xmlns:p14="http://schemas.microsoft.com/office/powerpoint/2010/main" val="164124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01B01-092A-4BEA-8EE4-AD3E2711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7E83B-E9AD-4788-A3B0-B1E6F6B8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4098" name="Picture 2" descr="Bagging Ensemble">
            <a:extLst>
              <a:ext uri="{FF2B5EF4-FFF2-40B4-BE49-F238E27FC236}">
                <a16:creationId xmlns:a16="http://schemas.microsoft.com/office/drawing/2014/main" id="{22BC7C06-2BED-44CA-9B2C-7091AB210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9" y="609330"/>
            <a:ext cx="3656176" cy="44615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acking Ensemble">
            <a:extLst>
              <a:ext uri="{FF2B5EF4-FFF2-40B4-BE49-F238E27FC236}">
                <a16:creationId xmlns:a16="http://schemas.microsoft.com/office/drawing/2014/main" id="{5120841C-B108-487E-AC41-6ABA28C28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82" y="609330"/>
            <a:ext cx="3544278" cy="38199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osting Ensemble">
            <a:extLst>
              <a:ext uri="{FF2B5EF4-FFF2-40B4-BE49-F238E27FC236}">
                <a16:creationId xmlns:a16="http://schemas.microsoft.com/office/drawing/2014/main" id="{BCCAFFD0-7AE9-4775-9432-FF6453B7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707" y="609330"/>
            <a:ext cx="3922334" cy="56393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489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0B3B-E9B8-4A75-97A2-B0853A9B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Classification Method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98F19-2C57-4217-A71D-F0886432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Predictive accuracy</a:t>
            </a:r>
          </a:p>
          <a:p>
            <a:r>
              <a:rPr lang="en-US" b="1" dirty="0"/>
              <a:t>Speed and scalability</a:t>
            </a:r>
          </a:p>
          <a:p>
            <a:pPr lvl="1"/>
            <a:r>
              <a:rPr lang="en-US" dirty="0"/>
              <a:t>time to construct the model</a:t>
            </a:r>
          </a:p>
          <a:p>
            <a:pPr lvl="1"/>
            <a:r>
              <a:rPr lang="en-US" dirty="0"/>
              <a:t>time to use the model</a:t>
            </a:r>
          </a:p>
          <a:p>
            <a:r>
              <a:rPr lang="en-US" b="1" dirty="0"/>
              <a:t>Robustness</a:t>
            </a:r>
          </a:p>
          <a:p>
            <a:pPr lvl="1"/>
            <a:r>
              <a:rPr lang="en-US" dirty="0"/>
              <a:t>handling noise and missing values</a:t>
            </a:r>
          </a:p>
          <a:p>
            <a:r>
              <a:rPr lang="en-US" b="1" dirty="0"/>
              <a:t>Scalability</a:t>
            </a:r>
          </a:p>
          <a:p>
            <a:pPr lvl="1"/>
            <a:r>
              <a:rPr lang="en-US" dirty="0"/>
              <a:t>efficiency in large databases (not memory resident data)</a:t>
            </a:r>
          </a:p>
          <a:p>
            <a:r>
              <a:rPr lang="en-US" b="1" dirty="0"/>
              <a:t>Interpretability</a:t>
            </a:r>
            <a:endParaRPr lang="en-US" dirty="0"/>
          </a:p>
          <a:p>
            <a:pPr lvl="1"/>
            <a:r>
              <a:rPr lang="en-US" dirty="0"/>
              <a:t>the level of understanding and insight provided by the model</a:t>
            </a:r>
          </a:p>
          <a:p>
            <a:r>
              <a:rPr lang="en-US" b="1" dirty="0"/>
              <a:t>Goodness of rules</a:t>
            </a:r>
          </a:p>
          <a:p>
            <a:pPr lvl="1"/>
            <a:r>
              <a:rPr lang="en-US" dirty="0"/>
              <a:t>decision tree size</a:t>
            </a:r>
          </a:p>
          <a:p>
            <a:pPr lvl="1"/>
            <a:r>
              <a:rPr lang="en-US" dirty="0"/>
              <a:t>the compactness of classification rules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A22E6-AB7F-4271-B686-7BD35BBF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1040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91F2-A9D2-44E3-9520-B89FF352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81781"/>
            <a:ext cx="11567160" cy="1208907"/>
          </a:xfrm>
        </p:spPr>
        <p:txBody>
          <a:bodyPr anchor="ctr">
            <a:normAutofit/>
          </a:bodyPr>
          <a:lstStyle/>
          <a:p>
            <a:r>
              <a:rPr lang="en-US" dirty="0"/>
              <a:t>Estimating Error Rates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9BEC3-195D-4C7B-A232-BE0C0C913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420" y="1825625"/>
            <a:ext cx="5707380" cy="4550592"/>
          </a:xfrm>
        </p:spPr>
        <p:txBody>
          <a:bodyPr>
            <a:normAutofit/>
          </a:bodyPr>
          <a:lstStyle/>
          <a:p>
            <a:r>
              <a:rPr lang="en-US" sz="2000" dirty="0"/>
              <a:t>Partition: Training-and-testing</a:t>
            </a:r>
          </a:p>
          <a:p>
            <a:pPr lvl="1"/>
            <a:r>
              <a:rPr lang="en-US" sz="2000" dirty="0"/>
              <a:t>use two independent data sets, e.g., training set (2/3), test set(1/3)</a:t>
            </a:r>
          </a:p>
          <a:p>
            <a:pPr lvl="1"/>
            <a:r>
              <a:rPr lang="en-US" sz="2000" dirty="0"/>
              <a:t>used for data set with large number of samples</a:t>
            </a:r>
          </a:p>
          <a:p>
            <a:r>
              <a:rPr lang="en-US" sz="2000" dirty="0"/>
              <a:t>Cross-validation</a:t>
            </a:r>
          </a:p>
          <a:p>
            <a:pPr lvl="1"/>
            <a:r>
              <a:rPr lang="en-US" sz="2000" dirty="0"/>
              <a:t>divide the data set into k subsamples</a:t>
            </a:r>
          </a:p>
          <a:p>
            <a:pPr lvl="1"/>
            <a:r>
              <a:rPr lang="en-US" sz="2000" dirty="0"/>
              <a:t>use k-1 subsamples as training data and one sub-sample as test data -&gt; k-fold cross-validation</a:t>
            </a:r>
          </a:p>
          <a:p>
            <a:pPr lvl="1"/>
            <a:r>
              <a:rPr lang="en-US" sz="2000" dirty="0"/>
              <a:t>for data set with moderate size</a:t>
            </a:r>
          </a:p>
          <a:p>
            <a:r>
              <a:rPr lang="en-US" sz="2000" dirty="0"/>
              <a:t>Bootstrapping (leave-one-out)</a:t>
            </a:r>
          </a:p>
          <a:p>
            <a:pPr lvl="1"/>
            <a:r>
              <a:rPr lang="en-US" sz="2000" dirty="0"/>
              <a:t>for small size data</a:t>
            </a:r>
            <a:endParaRPr lang="id-ID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CB34F3-8CCA-4ED7-A01F-E74382F5F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695478"/>
            <a:ext cx="5707380" cy="281088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DA68D-0C53-4285-B217-83F20FD2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" y="6563813"/>
            <a:ext cx="4141593" cy="2106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/>
              <a:t>Ministry of Finance Data Analytics Community</a:t>
            </a:r>
            <a:endParaRPr lang="id-ID" sz="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A1020-6042-422F-ADD0-261517936293}"/>
              </a:ext>
            </a:extLst>
          </p:cNvPr>
          <p:cNvSpPr txBox="1"/>
          <p:nvPr/>
        </p:nvSpPr>
        <p:spPr>
          <a:xfrm>
            <a:off x="6172199" y="5506362"/>
            <a:ext cx="570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: https://commons.wikimedia.org/wiki/File:K-fold_cross_validation_EN.svg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752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AB70-604A-40C5-84E1-87249B2B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C9402-EB20-4A86-AC34-6067925F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C8F77-5852-493A-A1A2-D6ACF1D4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1" y="1339817"/>
            <a:ext cx="4038600" cy="402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F93CC1-4C54-4B22-B3E1-625DD0D5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99" y="1141947"/>
            <a:ext cx="7013801" cy="44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7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0D62-AC51-4AFE-89EE-6062973E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2400" dirty="0"/>
              <a:t>Data Modelling Day 1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572E1C8-894E-4095-BB6D-199825515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350609"/>
              </p:ext>
            </p:extLst>
          </p:nvPr>
        </p:nvGraphicFramePr>
        <p:xfrm>
          <a:off x="312738" y="506413"/>
          <a:ext cx="11566525" cy="587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E3B22-BE51-40C2-9F5B-7444D3C6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6158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CDAE-D0AE-468A-A50A-88013A4F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Case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274BF-EA44-4D49-BE6E-C395F09E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70944-C4F8-4A5B-92B7-5D1F0E6C935D}"/>
              </a:ext>
            </a:extLst>
          </p:cNvPr>
          <p:cNvSpPr txBox="1"/>
          <p:nvPr/>
        </p:nvSpPr>
        <p:spPr>
          <a:xfrm>
            <a:off x="905069" y="1520890"/>
            <a:ext cx="4493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Jika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barang</a:t>
            </a:r>
            <a:endParaRPr lang="en-US" dirty="0"/>
          </a:p>
          <a:p>
            <a:r>
              <a:rPr lang="en-US" dirty="0"/>
              <a:t>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tercantum</a:t>
            </a:r>
            <a:r>
              <a:rPr lang="en-US" dirty="0"/>
              <a:t> pada </a:t>
            </a:r>
            <a:r>
              <a:rPr lang="en-US" dirty="0" err="1"/>
              <a:t>katalog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untuk </a:t>
            </a:r>
            <a:r>
              <a:rPr lang="en-US" dirty="0" err="1"/>
              <a:t>digunakan</a:t>
            </a:r>
            <a:r>
              <a:rPr lang="en-US" dirty="0"/>
              <a:t>?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FA0FE-AC53-474D-8090-05E78A499E1B}"/>
              </a:ext>
            </a:extLst>
          </p:cNvPr>
          <p:cNvSpPr txBox="1"/>
          <p:nvPr/>
        </p:nvSpPr>
        <p:spPr>
          <a:xfrm>
            <a:off x="905069" y="4442173"/>
            <a:ext cx="464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Untuk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penarikan</a:t>
            </a:r>
            <a:r>
              <a:rPr lang="en-US" dirty="0"/>
              <a:t> dana</a:t>
            </a:r>
            <a:br>
              <a:rPr lang="en-US" dirty="0"/>
            </a:b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tahun,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</a:p>
          <a:p>
            <a:r>
              <a:rPr lang="en-US" dirty="0"/>
              <a:t>seperti </a:t>
            </a:r>
            <a:r>
              <a:rPr lang="en-US" dirty="0" err="1"/>
              <a:t>apa</a:t>
            </a:r>
            <a:r>
              <a:rPr lang="en-US" dirty="0"/>
              <a:t> yang harus </a:t>
            </a:r>
            <a:r>
              <a:rPr lang="en-US" dirty="0" err="1"/>
              <a:t>dibuat</a:t>
            </a:r>
            <a:r>
              <a:rPr lang="en-US" dirty="0"/>
              <a:t>?</a:t>
            </a:r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39561-12B1-4326-B080-67B53767DB99}"/>
              </a:ext>
            </a:extLst>
          </p:cNvPr>
          <p:cNvSpPr txBox="1"/>
          <p:nvPr/>
        </p:nvSpPr>
        <p:spPr>
          <a:xfrm>
            <a:off x="6639505" y="1520890"/>
            <a:ext cx="518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yang paling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br>
              <a:rPr lang="en-US" dirty="0"/>
            </a:b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menyajikan</a:t>
            </a:r>
            <a:r>
              <a:rPr lang="en-US" dirty="0"/>
              <a:t> informasi yang</a:t>
            </a:r>
            <a:br>
              <a:rPr lang="en-US" dirty="0"/>
            </a:br>
            <a:r>
              <a:rPr lang="en-US" dirty="0" err="1"/>
              <a:t>menceritakan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keuangan</a:t>
            </a:r>
            <a:r>
              <a:rPr lang="en-US" dirty="0"/>
              <a:t> negara?</a:t>
            </a:r>
            <a:endParaRPr lang="id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34465-EAB3-4A6D-BF15-0B1999038186}"/>
              </a:ext>
            </a:extLst>
          </p:cNvPr>
          <p:cNvSpPr txBox="1"/>
          <p:nvPr/>
        </p:nvSpPr>
        <p:spPr>
          <a:xfrm>
            <a:off x="6639505" y="4442173"/>
            <a:ext cx="5288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Apa</a:t>
            </a:r>
            <a:r>
              <a:rPr lang="en-US" dirty="0"/>
              <a:t> yang bisa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usulkan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ingin</a:t>
            </a:r>
            <a:br>
              <a:rPr lang="en-US" dirty="0"/>
            </a:b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restitusi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pembayaran</a:t>
            </a:r>
            <a:br>
              <a:rPr lang="en-US" dirty="0"/>
            </a:br>
            <a:r>
              <a:rPr lang="en-US" dirty="0"/>
              <a:t>billing MPN </a:t>
            </a:r>
            <a:r>
              <a:rPr lang="en-US" dirty="0" err="1"/>
              <a:t>kita</a:t>
            </a:r>
            <a:r>
              <a:rPr lang="en-US" dirty="0"/>
              <a:t>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2257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F3F664-D0E3-472D-8176-A7278C97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136E4-B05D-45E8-9814-68A8685362B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6675"/>
            <a:ext cx="4141788" cy="209550"/>
          </a:xfrm>
        </p:spPr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4FC1CE-88D9-4575-BFDA-56968BF1E739}"/>
              </a:ext>
            </a:extLst>
          </p:cNvPr>
          <p:cNvSpPr txBox="1"/>
          <p:nvPr/>
        </p:nvSpPr>
        <p:spPr>
          <a:xfrm>
            <a:off x="7660434" y="5353565"/>
            <a:ext cx="402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Jiawei Han and Micheline Kamber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MoF-DAC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Denny, Ph.D.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0056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37E2-5A19-4857-9846-46E1A518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Evaluasi</a:t>
            </a:r>
            <a:r>
              <a:rPr lang="en-US" dirty="0"/>
              <a:t> </a:t>
            </a:r>
            <a:r>
              <a:rPr lang="en-US" dirty="0" err="1"/>
              <a:t>Pertemuan</a:t>
            </a:r>
            <a:r>
              <a:rPr lang="en-US" dirty="0"/>
              <a:t> Sebelumnya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1D08C-11CD-4CFD-AFE6-A1975916A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praktik</a:t>
            </a:r>
            <a:r>
              <a:rPr lang="en-US" dirty="0"/>
              <a:t> yang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cepat</a:t>
            </a:r>
            <a:endParaRPr lang="en-US" dirty="0"/>
          </a:p>
          <a:p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banyak</a:t>
            </a:r>
            <a:endParaRPr lang="en-US" dirty="0"/>
          </a:p>
          <a:p>
            <a:r>
              <a:rPr lang="en-US" dirty="0"/>
              <a:t>Dedicated class offline</a:t>
            </a:r>
          </a:p>
          <a:p>
            <a:r>
              <a:rPr lang="en-US" dirty="0"/>
              <a:t>Data set </a:t>
            </a:r>
            <a:r>
              <a:rPr lang="en-US" dirty="0" err="1"/>
              <a:t>pakai</a:t>
            </a:r>
            <a:r>
              <a:rPr lang="en-US" dirty="0"/>
              <a:t> data treasury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75875-7060-4AD3-95E9-27F4DCB9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385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5397-3CEF-4349-8D50-CA699FB6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932AA-DCF5-4718-BB7B-A02577D7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6567E-B15C-4F1C-9AEC-6EC90EFED80C}"/>
              </a:ext>
            </a:extLst>
          </p:cNvPr>
          <p:cNvSpPr txBox="1"/>
          <p:nvPr/>
        </p:nvSpPr>
        <p:spPr>
          <a:xfrm>
            <a:off x="157274" y="6453153"/>
            <a:ext cx="1189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Sumber</a:t>
            </a:r>
            <a:r>
              <a:rPr lang="en-US" sz="1400" dirty="0"/>
              <a:t>: </a:t>
            </a:r>
            <a:r>
              <a:rPr lang="id-ID" sz="1400" dirty="0"/>
              <a:t>https://www.researchgate.net/figure/Supervised-learning-and-unsupervised-learning-Supervised-learning-uses-annotation_fig1_329533120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5016B3-BA2F-4337-AA1B-B81931B6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423" y="584689"/>
            <a:ext cx="6617154" cy="531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15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7DB4-42BC-4358-AD1E-D07B2D76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  <a:endParaRPr lang="id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97B62-6576-476B-9A66-ED6E9614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93A5E8-3963-4227-AE10-2B058DCD93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9904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C2D5FC-90B6-4292-B425-AFD3B2361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EB6F5A-1629-4DE5-A509-4CFA1F5C4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D7FBA9-DECE-45E4-B1B1-C221CC4A1FA1}"/>
              </a:ext>
            </a:extLst>
          </p:cNvPr>
          <p:cNvSpPr txBox="1">
            <a:spLocks/>
          </p:cNvSpPr>
          <p:nvPr/>
        </p:nvSpPr>
        <p:spPr>
          <a:xfrm>
            <a:off x="312420" y="481781"/>
            <a:ext cx="11567160" cy="1208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Market-Basket Analysis</a:t>
            </a:r>
            <a:endParaRPr lang="id-ID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6799F60-2F8E-490F-BBDD-5048F08D7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4804" y="2297540"/>
            <a:ext cx="7402018" cy="455059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Market-basket analysis </a:t>
            </a:r>
            <a:r>
              <a:rPr lang="en-US" sz="2000" dirty="0"/>
              <a:t>-&gt; </a:t>
            </a:r>
            <a:r>
              <a:rPr lang="en-US" sz="2000" dirty="0" err="1"/>
              <a:t>Mempelajari</a:t>
            </a:r>
            <a:r>
              <a:rPr lang="en-US" sz="2000" dirty="0"/>
              <a:t> </a:t>
            </a:r>
            <a:r>
              <a:rPr lang="en-US" sz="2000" dirty="0" err="1"/>
              <a:t>komposisi</a:t>
            </a:r>
            <a:r>
              <a:rPr lang="en-US" sz="2000" dirty="0"/>
              <a:t> </a:t>
            </a:r>
            <a:r>
              <a:rPr lang="en-US" sz="2000" dirty="0" err="1"/>
              <a:t>keranjang</a:t>
            </a:r>
            <a:r>
              <a:rPr lang="en-US" sz="2000" dirty="0"/>
              <a:t> belanja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yang </a:t>
            </a:r>
            <a:r>
              <a:rPr lang="en-US" sz="2000" dirty="0" err="1"/>
              <a:t>dibeli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kali transaksi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Market-basket data </a:t>
            </a:r>
            <a:r>
              <a:rPr lang="en-US" sz="2000" dirty="0"/>
              <a:t>-&gt; list transaksi </a:t>
            </a:r>
            <a:r>
              <a:rPr lang="en-US" sz="2000" dirty="0" err="1"/>
              <a:t>pembelian</a:t>
            </a:r>
            <a:r>
              <a:rPr lang="en-US" sz="2000" dirty="0"/>
              <a:t> </a:t>
            </a:r>
            <a:r>
              <a:rPr lang="en-US" sz="2000" dirty="0" err="1"/>
              <a:t>pelanggan</a:t>
            </a:r>
            <a:r>
              <a:rPr lang="en-US" sz="2000" dirty="0"/>
              <a:t>. </a:t>
            </a:r>
            <a:r>
              <a:rPr lang="en-US" sz="2000" dirty="0" err="1"/>
              <a:t>Tantangan</a:t>
            </a:r>
            <a:r>
              <a:rPr lang="en-US" sz="20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 err="1"/>
              <a:t>Jumlah</a:t>
            </a:r>
            <a:r>
              <a:rPr lang="en-US" sz="2000" b="1" dirty="0"/>
              <a:t> data </a:t>
            </a:r>
            <a:r>
              <a:rPr lang="en-US" sz="2000" dirty="0"/>
              <a:t>yang sangat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Sparseness</a:t>
            </a:r>
            <a:r>
              <a:rPr lang="en-US" sz="2000" dirty="0"/>
              <a:t> (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keranjang</a:t>
            </a:r>
            <a:r>
              <a:rPr lang="en-US" sz="2000" dirty="0"/>
              <a:t> belanja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kecil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keseluruhan</a:t>
            </a:r>
            <a:r>
              <a:rPr lang="en-US" sz="2000" dirty="0"/>
              <a:t> transaksi)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Heterogeneity</a:t>
            </a:r>
            <a:r>
              <a:rPr lang="en-US" sz="2000" dirty="0"/>
              <a:t> (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pembeli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keunikan</a:t>
            </a:r>
            <a:r>
              <a:rPr lang="en-US" sz="2000" dirty="0"/>
              <a:t> </a:t>
            </a:r>
            <a:r>
              <a:rPr lang="en-US" sz="2000" dirty="0" err="1"/>
              <a:t>tersendiri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membeli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Cross-selling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 err="1"/>
              <a:t>Tendensi</a:t>
            </a:r>
            <a:r>
              <a:rPr lang="en-US" sz="2000" b="1" dirty="0"/>
              <a:t> </a:t>
            </a:r>
            <a:r>
              <a:rPr lang="en-US" sz="2000" b="1" dirty="0" err="1"/>
              <a:t>pembeli</a:t>
            </a:r>
            <a:r>
              <a:rPr lang="en-US" sz="2000" dirty="0"/>
              <a:t> untuk </a:t>
            </a:r>
            <a:r>
              <a:rPr lang="en-US" sz="2000" dirty="0" err="1"/>
              <a:t>membeli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pembelian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 err="1"/>
              <a:t>Memaksimalkan</a:t>
            </a:r>
            <a:r>
              <a:rPr lang="en-US" sz="2000" b="1" dirty="0"/>
              <a:t> penjualan </a:t>
            </a:r>
            <a:r>
              <a:rPr lang="en-US" sz="2000" b="1" dirty="0" err="1"/>
              <a:t>produk</a:t>
            </a:r>
            <a:r>
              <a:rPr lang="en-US" sz="2000" dirty="0"/>
              <a:t> dengan </a:t>
            </a:r>
            <a:r>
              <a:rPr lang="en-US" sz="2000" dirty="0" err="1"/>
              <a:t>menempatkan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produk</a:t>
            </a:r>
            <a:r>
              <a:rPr lang="en-US" sz="2000" dirty="0"/>
              <a:t> yang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kecenderungan</a:t>
            </a:r>
            <a:r>
              <a:rPr lang="en-US" sz="2000" dirty="0"/>
              <a:t> </a:t>
            </a:r>
            <a:r>
              <a:rPr lang="en-US" sz="2000" dirty="0" err="1"/>
              <a:t>dibeli</a:t>
            </a:r>
            <a:r>
              <a:rPr lang="en-US" sz="2000" dirty="0"/>
              <a:t> </a:t>
            </a:r>
            <a:r>
              <a:rPr lang="en-US" sz="2000" dirty="0" err="1"/>
              <a:t>bersamaan</a:t>
            </a:r>
            <a:r>
              <a:rPr lang="en-US" sz="2000" dirty="0"/>
              <a:t> pada </a:t>
            </a:r>
            <a:r>
              <a:rPr lang="en-US" sz="2000" dirty="0" err="1"/>
              <a:t>lokasi</a:t>
            </a:r>
            <a:r>
              <a:rPr lang="en-US" sz="2000" dirty="0"/>
              <a:t> yang sama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 err="1"/>
              <a:t>Memberikan</a:t>
            </a:r>
            <a:r>
              <a:rPr lang="en-US" sz="2000" b="1" dirty="0"/>
              <a:t> </a:t>
            </a:r>
            <a:r>
              <a:rPr lang="en-US" sz="2000" b="1" dirty="0" err="1"/>
              <a:t>diskon</a:t>
            </a:r>
            <a:r>
              <a:rPr lang="en-US" sz="2000" dirty="0"/>
              <a:t> pada </a:t>
            </a:r>
            <a:r>
              <a:rPr lang="en-US" sz="2000" dirty="0" err="1"/>
              <a:t>produk</a:t>
            </a:r>
            <a:r>
              <a:rPr lang="en-US" sz="2000" dirty="0"/>
              <a:t> yang </a:t>
            </a:r>
            <a:r>
              <a:rPr lang="en-US" sz="2000" dirty="0" err="1"/>
              <a:t>sering</a:t>
            </a:r>
            <a:r>
              <a:rPr lang="en-US" sz="2000" dirty="0"/>
              <a:t> </a:t>
            </a:r>
            <a:r>
              <a:rPr lang="en-US" sz="2000" dirty="0" err="1"/>
              <a:t>dibeli</a:t>
            </a:r>
            <a:r>
              <a:rPr lang="en-US" sz="2000" dirty="0"/>
              <a:t> </a:t>
            </a:r>
            <a:r>
              <a:rPr lang="en-US" sz="2000" dirty="0" err="1"/>
              <a:t>bersamaan</a:t>
            </a:r>
            <a:endParaRPr lang="id-ID" sz="2000" dirty="0"/>
          </a:p>
          <a:p>
            <a:endParaRPr lang="id-ID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7D660A1-31A8-4567-A115-E5BC3DEA196C}"/>
              </a:ext>
            </a:extLst>
          </p:cNvPr>
          <p:cNvSpPr/>
          <p:nvPr/>
        </p:nvSpPr>
        <p:spPr>
          <a:xfrm>
            <a:off x="447262" y="1425963"/>
            <a:ext cx="11432318" cy="746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Market-basket analysis </a:t>
            </a:r>
            <a:r>
              <a:rPr lang="en-US" b="1" dirty="0" err="1"/>
              <a:t>m</a:t>
            </a:r>
            <a:r>
              <a:rPr lang="en-US" sz="1800" dirty="0" err="1"/>
              <a:t>empelajari</a:t>
            </a:r>
            <a:r>
              <a:rPr lang="en-US" sz="1800" dirty="0"/>
              <a:t> </a:t>
            </a:r>
            <a:r>
              <a:rPr lang="en-US" sz="1800" dirty="0" err="1"/>
              <a:t>komposisi</a:t>
            </a:r>
            <a:r>
              <a:rPr lang="en-US" sz="1800" dirty="0"/>
              <a:t> </a:t>
            </a:r>
            <a:r>
              <a:rPr lang="en-US" sz="1800" dirty="0" err="1"/>
              <a:t>keranjang</a:t>
            </a:r>
            <a:r>
              <a:rPr lang="en-US" sz="1800" dirty="0"/>
              <a:t> belanja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r>
              <a:rPr lang="en-US" sz="1800" dirty="0"/>
              <a:t> yang </a:t>
            </a:r>
            <a:r>
              <a:rPr lang="en-US" sz="1800" dirty="0" err="1"/>
              <a:t>dibeli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kali transaksi</a:t>
            </a:r>
          </a:p>
        </p:txBody>
      </p:sp>
      <p:pic>
        <p:nvPicPr>
          <p:cNvPr id="18" name="Picture 8" descr="In The Battle Between Health And Taste, Why White Bread Still Wins : The  Salt : NPR">
            <a:extLst>
              <a:ext uri="{FF2B5EF4-FFF2-40B4-BE49-F238E27FC236}">
                <a16:creationId xmlns:a16="http://schemas.microsoft.com/office/drawing/2014/main" id="{58E981A9-178F-4C7E-8289-54E57DA02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94" y="221185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Unsalted Butter (250g) - Kirby&amp;#39;s Produce">
            <a:extLst>
              <a:ext uri="{FF2B5EF4-FFF2-40B4-BE49-F238E27FC236}">
                <a16:creationId xmlns:a16="http://schemas.microsoft.com/office/drawing/2014/main" id="{84BAE82F-9630-46BA-9BC1-CC015725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860" y="2297540"/>
            <a:ext cx="1792355" cy="179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What Is An Egg?">
            <a:extLst>
              <a:ext uri="{FF2B5EF4-FFF2-40B4-BE49-F238E27FC236}">
                <a16:creationId xmlns:a16="http://schemas.microsoft.com/office/drawing/2014/main" id="{02A26CF4-B54B-4680-A591-A42504A9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95" y="4467807"/>
            <a:ext cx="2190073" cy="155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F330E24-5106-4252-B8A4-56774F7CE762}"/>
              </a:ext>
            </a:extLst>
          </p:cNvPr>
          <p:cNvSpPr/>
          <p:nvPr/>
        </p:nvSpPr>
        <p:spPr>
          <a:xfrm>
            <a:off x="1431830" y="3488422"/>
            <a:ext cx="2858477" cy="566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Roti + </a:t>
            </a:r>
            <a:r>
              <a:rPr lang="en-US" dirty="0" err="1"/>
              <a:t>Mentega</a:t>
            </a:r>
            <a:r>
              <a:rPr lang="en-US" dirty="0"/>
              <a:t> -&gt; </a:t>
            </a:r>
            <a:r>
              <a:rPr lang="en-US" dirty="0" err="1"/>
              <a:t>Telur</a:t>
            </a:r>
            <a:endParaRPr lang="id-ID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A034A228-4963-4FF3-BA33-355C668B8F91}"/>
              </a:ext>
            </a:extLst>
          </p:cNvPr>
          <p:cNvSpPr/>
          <p:nvPr/>
        </p:nvSpPr>
        <p:spPr>
          <a:xfrm>
            <a:off x="2034073" y="4467807"/>
            <a:ext cx="2419940" cy="89865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Diskon</a:t>
            </a:r>
            <a:r>
              <a:rPr lang="en-US" dirty="0"/>
              <a:t> 10%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Roti dan </a:t>
            </a:r>
            <a:r>
              <a:rPr lang="en-US" dirty="0" err="1"/>
              <a:t>Mentega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241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6174-1C68-4A7A-976F-55E5F995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EF74D-DFA0-498F-984C-C39BE0F48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A204C-9EEB-402C-89A9-60945336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9191C-B88B-4FD8-BC6B-F25ABB28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653"/>
            <a:ext cx="12192000" cy="5550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786E5-7DEC-4275-8BCE-B07D7B0D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3642"/>
            <a:ext cx="12192000" cy="25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5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68A3-B85C-4622-B084-23EE4449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B3124-CE67-4445-BCF5-C350FA91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Ministry of Finance Data Analytics Community</a:t>
            </a:r>
            <a:endParaRPr lang="id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60C916-24C8-414A-AEA9-622C4535C251}"/>
              </a:ext>
            </a:extLst>
          </p:cNvPr>
          <p:cNvSpPr txBox="1">
            <a:spLocks/>
          </p:cNvSpPr>
          <p:nvPr/>
        </p:nvSpPr>
        <p:spPr>
          <a:xfrm>
            <a:off x="312420" y="481781"/>
            <a:ext cx="11567160" cy="1208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Association Rules</a:t>
            </a:r>
            <a:endParaRPr lang="id-ID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5DF261-82CE-4A8B-82FA-CA93E7B9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971" y="1825625"/>
            <a:ext cx="8352609" cy="4550594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Dikemukakan</a:t>
            </a:r>
            <a:r>
              <a:rPr lang="en-US" sz="2400" dirty="0"/>
              <a:t> oleh Agrawal, </a:t>
            </a:r>
            <a:r>
              <a:rPr lang="en-US" sz="2400" dirty="0" err="1"/>
              <a:t>Imielinski</a:t>
            </a:r>
            <a:r>
              <a:rPr lang="en-US" sz="2400" dirty="0"/>
              <a:t>, Swami pada tahun 1993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Data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b="1" dirty="0" err="1"/>
              <a:t>bersifat</a:t>
            </a:r>
            <a:r>
              <a:rPr lang="en-US" sz="2400" b="1" dirty="0"/>
              <a:t> </a:t>
            </a:r>
            <a:r>
              <a:rPr lang="en-US" sz="2400" b="1" dirty="0" err="1"/>
              <a:t>kategori</a:t>
            </a: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/>
              <a:t>Association rules </a:t>
            </a:r>
            <a:r>
              <a:rPr lang="en-US" sz="2400" dirty="0" err="1"/>
              <a:t>digunakan</a:t>
            </a:r>
            <a:r>
              <a:rPr lang="en-US" sz="2400" dirty="0"/>
              <a:t> untuk </a:t>
            </a:r>
            <a:r>
              <a:rPr lang="en-US" sz="2400" dirty="0" err="1"/>
              <a:t>mencari</a:t>
            </a:r>
            <a:r>
              <a:rPr lang="en-US" sz="2400" dirty="0"/>
              <a:t> </a:t>
            </a:r>
            <a:r>
              <a:rPr lang="en-US" sz="2400" b="1" dirty="0" err="1"/>
              <a:t>pola</a:t>
            </a:r>
            <a:r>
              <a:rPr lang="en-US" sz="2400" b="1" dirty="0"/>
              <a:t>, </a:t>
            </a:r>
            <a:r>
              <a:rPr lang="en-US" sz="2400" b="1" dirty="0" err="1"/>
              <a:t>asosiasi</a:t>
            </a:r>
            <a:r>
              <a:rPr lang="en-US" sz="2400" b="1" dirty="0"/>
              <a:t>, </a:t>
            </a:r>
            <a:r>
              <a:rPr lang="en-US" sz="2400" b="1" dirty="0" err="1"/>
              <a:t>korelasi</a:t>
            </a:r>
            <a:r>
              <a:rPr lang="en-US" sz="2400" b="1" dirty="0"/>
              <a:t>, atau </a:t>
            </a:r>
            <a:r>
              <a:rPr lang="en-US" sz="2400" b="1" dirty="0" err="1"/>
              <a:t>hubungan</a:t>
            </a:r>
            <a:r>
              <a:rPr lang="en-US" sz="2400" b="1" dirty="0"/>
              <a:t> </a:t>
            </a:r>
            <a:r>
              <a:rPr lang="en-US" sz="2400" b="1" dirty="0" err="1"/>
              <a:t>sebab</a:t>
            </a:r>
            <a:r>
              <a:rPr lang="en-US" sz="2400" b="1" dirty="0"/>
              <a:t> </a:t>
            </a:r>
            <a:r>
              <a:rPr lang="en-US" sz="2400" b="1" dirty="0" err="1"/>
              <a:t>akibat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kumpulan</a:t>
            </a:r>
            <a:r>
              <a:rPr lang="en-US" sz="2400" dirty="0"/>
              <a:t> item atau </a:t>
            </a:r>
            <a:r>
              <a:rPr lang="en-US" sz="2400" dirty="0" err="1"/>
              <a:t>objek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transaksi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err="1"/>
              <a:t>Bagaimana</a:t>
            </a:r>
            <a:r>
              <a:rPr lang="en-US" sz="2400" b="1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data yang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b="1" dirty="0"/>
              <a:t>sangat </a:t>
            </a:r>
            <a:r>
              <a:rPr lang="en-US" sz="2400" b="1" dirty="0" err="1"/>
              <a:t>banyak</a:t>
            </a:r>
            <a:r>
              <a:rPr lang="en-US" sz="2400" dirty="0"/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err="1"/>
              <a:t>Bagaimana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b="1" dirty="0" err="1"/>
              <a:t>pembeli</a:t>
            </a:r>
            <a:r>
              <a:rPr lang="en-US" sz="2400" b="1" dirty="0"/>
              <a:t> </a:t>
            </a:r>
            <a:r>
              <a:rPr lang="en-US" sz="2400" dirty="0"/>
              <a:t>yang </a:t>
            </a:r>
            <a:r>
              <a:rPr lang="en-US" sz="2400" dirty="0" err="1"/>
              <a:t>membeli</a:t>
            </a:r>
            <a:r>
              <a:rPr lang="en-US" sz="2400" dirty="0"/>
              <a:t> A dan B, </a:t>
            </a:r>
            <a:r>
              <a:rPr lang="en-US" sz="2400" b="1" dirty="0"/>
              <a:t>juga </a:t>
            </a:r>
            <a:r>
              <a:rPr lang="en-US" sz="2400" b="1" dirty="0" err="1"/>
              <a:t>ingin</a:t>
            </a:r>
            <a:r>
              <a:rPr lang="en-US" sz="2400" b="1" dirty="0"/>
              <a:t> </a:t>
            </a:r>
            <a:r>
              <a:rPr lang="en-US" sz="2400" b="1" dirty="0" err="1"/>
              <a:t>membeli</a:t>
            </a:r>
            <a:r>
              <a:rPr lang="en-US" sz="2400" b="1" dirty="0"/>
              <a:t> </a:t>
            </a:r>
            <a:r>
              <a:rPr lang="en-US" sz="2400" dirty="0"/>
              <a:t>C?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Pengembangan</a:t>
            </a:r>
            <a:r>
              <a:rPr lang="en-US" sz="24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Market-basket analysis, cross-marketing, sale campaign analysis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Click stream analysis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Medical analysis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Network analysis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Lainnya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C5A1E-6023-4AA8-B5A4-23BA43E12D96}"/>
              </a:ext>
            </a:extLst>
          </p:cNvPr>
          <p:cNvSpPr txBox="1"/>
          <p:nvPr/>
        </p:nvSpPr>
        <p:spPr>
          <a:xfrm>
            <a:off x="406645" y="2724538"/>
            <a:ext cx="28334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A =&gt; B</a:t>
            </a:r>
            <a:endParaRPr lang="id-ID" sz="66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4F3B45-0F9E-48EF-BD51-9F42E8306A50}"/>
              </a:ext>
            </a:extLst>
          </p:cNvPr>
          <p:cNvSpPr/>
          <p:nvPr/>
        </p:nvSpPr>
        <p:spPr>
          <a:xfrm>
            <a:off x="503853" y="3713583"/>
            <a:ext cx="587828" cy="312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  <a:endParaRPr lang="id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CF679D-72A8-47AE-AAE8-9A8501EF32C8}"/>
              </a:ext>
            </a:extLst>
          </p:cNvPr>
          <p:cNvSpPr/>
          <p:nvPr/>
        </p:nvSpPr>
        <p:spPr>
          <a:xfrm>
            <a:off x="2378587" y="3713583"/>
            <a:ext cx="861526" cy="312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60195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F-DAC">
      <a:dk1>
        <a:srgbClr val="040404"/>
      </a:dk1>
      <a:lt1>
        <a:srgbClr val="FFFFFF"/>
      </a:lt1>
      <a:dk2>
        <a:srgbClr val="434343"/>
      </a:dk2>
      <a:lt2>
        <a:srgbClr val="E7E6E6"/>
      </a:lt2>
      <a:accent1>
        <a:srgbClr val="27395F"/>
      </a:accent1>
      <a:accent2>
        <a:srgbClr val="176EB4"/>
      </a:accent2>
      <a:accent3>
        <a:srgbClr val="F7EB25"/>
      </a:accent3>
      <a:accent4>
        <a:srgbClr val="FCB813"/>
      </a:accent4>
      <a:accent5>
        <a:srgbClr val="8A1538"/>
      </a:accent5>
      <a:accent6>
        <a:srgbClr val="A84F69"/>
      </a:accent6>
      <a:hlink>
        <a:srgbClr val="176EB4"/>
      </a:hlink>
      <a:folHlink>
        <a:srgbClr val="A84F69"/>
      </a:folHlink>
    </a:clrScheme>
    <a:fontScheme name="MoF-DA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D6C0351-A80C-4A3C-8442-5152CE0DE36A}" vid="{BBA81DA3-B6BB-4883-ABD1-1FBFF0D84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49E79E46DC204EB7BE01BC4F1E5554" ma:contentTypeVersion="2" ma:contentTypeDescription="Create a new document." ma:contentTypeScope="" ma:versionID="0c93d8d1177514e3c17b552ae4d377ec">
  <xsd:schema xmlns:xsd="http://www.w3.org/2001/XMLSchema" xmlns:xs="http://www.w3.org/2001/XMLSchema" xmlns:p="http://schemas.microsoft.com/office/2006/metadata/properties" xmlns:ns3="86274419-ef07-4a8f-8507-9244f7f8da24" targetNamespace="http://schemas.microsoft.com/office/2006/metadata/properties" ma:root="true" ma:fieldsID="1e0b193d5337335a6db4f80b3f17272b" ns3:_="">
    <xsd:import namespace="86274419-ef07-4a8f-8507-9244f7f8da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274419-ef07-4a8f-8507-9244f7f8d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C34847-9C59-48B3-A95A-A75B5CB7CF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782D99-6525-4CC4-8AA3-CF6D64FC18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274419-ef07-4a8f-8507-9244f7f8da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9D8914-B525-42EC-AF0E-50B1689148C4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6274419-ef07-4a8f-8507-9244f7f8da2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MoF-DAC</Template>
  <TotalTime>5173</TotalTime>
  <Words>1437</Words>
  <Application>Microsoft Office PowerPoint</Application>
  <PresentationFormat>Widescreen</PresentationFormat>
  <Paragraphs>252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</vt:lpstr>
      <vt:lpstr>Calibri</vt:lpstr>
      <vt:lpstr>Wingdings</vt:lpstr>
      <vt:lpstr>Office Theme</vt:lpstr>
      <vt:lpstr>Data Modelling</vt:lpstr>
      <vt:lpstr>PowerPoint Presentation</vt:lpstr>
      <vt:lpstr>Data Modelling Day 1</vt:lpstr>
      <vt:lpstr>Evaluasi Pertemuan Sebelumnya</vt:lpstr>
      <vt:lpstr>Supervised vs Unsupervised</vt:lpstr>
      <vt:lpstr>Association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Learning</vt:lpstr>
      <vt:lpstr>Recap</vt:lpstr>
      <vt:lpstr>Supervised Learning</vt:lpstr>
      <vt:lpstr>Classification vs Regression</vt:lpstr>
      <vt:lpstr>Simple Math Notation on Training</vt:lpstr>
      <vt:lpstr>Classification Process</vt:lpstr>
      <vt:lpstr>Classification Process</vt:lpstr>
      <vt:lpstr>Simple Math Notation on Training</vt:lpstr>
      <vt:lpstr>Others Classification Model</vt:lpstr>
      <vt:lpstr>Ensemble Method</vt:lpstr>
      <vt:lpstr>Comparing Classification Method</vt:lpstr>
      <vt:lpstr>Estimating Error Rates</vt:lpstr>
      <vt:lpstr>Let’s Try</vt:lpstr>
      <vt:lpstr>Study Case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Sindhu Wardhana</dc:creator>
  <cp:lastModifiedBy>canrakerta</cp:lastModifiedBy>
  <cp:revision>18</cp:revision>
  <dcterms:created xsi:type="dcterms:W3CDTF">2021-09-17T02:46:59Z</dcterms:created>
  <dcterms:modified xsi:type="dcterms:W3CDTF">2021-10-25T05:45:05Z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0x0101002649E79E46DC204EB7BE01BC4F1E5554</vt:lpwstr>
  </property>
</Properties>
</file>